
<file path=[Content_Types].xml><?xml version="1.0" encoding="utf-8"?>
<Types xmlns="http://schemas.openxmlformats.org/package/2006/content-types">
  <Default Extension="tmp" ContentType="image/png"/>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3"/>
  </p:notesMasterIdLst>
  <p:sldIdLst>
    <p:sldId id="322" r:id="rId2"/>
    <p:sldId id="358" r:id="rId3"/>
    <p:sldId id="312" r:id="rId4"/>
    <p:sldId id="292" r:id="rId5"/>
    <p:sldId id="384" r:id="rId6"/>
    <p:sldId id="296" r:id="rId7"/>
    <p:sldId id="297" r:id="rId8"/>
    <p:sldId id="264" r:id="rId9"/>
    <p:sldId id="301" r:id="rId10"/>
    <p:sldId id="291" r:id="rId11"/>
    <p:sldId id="299" r:id="rId12"/>
    <p:sldId id="265" r:id="rId13"/>
    <p:sldId id="268" r:id="rId14"/>
    <p:sldId id="269" r:id="rId15"/>
    <p:sldId id="294" r:id="rId16"/>
    <p:sldId id="293" r:id="rId17"/>
    <p:sldId id="276" r:id="rId18"/>
    <p:sldId id="281" r:id="rId19"/>
    <p:sldId id="282" r:id="rId20"/>
    <p:sldId id="283" r:id="rId21"/>
    <p:sldId id="374" r:id="rId22"/>
    <p:sldId id="362" r:id="rId23"/>
    <p:sldId id="363" r:id="rId24"/>
    <p:sldId id="364" r:id="rId25"/>
    <p:sldId id="361" r:id="rId26"/>
    <p:sldId id="365" r:id="rId27"/>
    <p:sldId id="366" r:id="rId28"/>
    <p:sldId id="328" r:id="rId29"/>
    <p:sldId id="385" r:id="rId30"/>
    <p:sldId id="386" r:id="rId31"/>
    <p:sldId id="387" r:id="rId32"/>
    <p:sldId id="389" r:id="rId33"/>
    <p:sldId id="390" r:id="rId34"/>
    <p:sldId id="308" r:id="rId35"/>
    <p:sldId id="333" r:id="rId36"/>
    <p:sldId id="391" r:id="rId37"/>
    <p:sldId id="416" r:id="rId38"/>
    <p:sldId id="417" r:id="rId39"/>
    <p:sldId id="418" r:id="rId40"/>
    <p:sldId id="412" r:id="rId41"/>
    <p:sldId id="419" r:id="rId42"/>
    <p:sldId id="413" r:id="rId43"/>
    <p:sldId id="421" r:id="rId44"/>
    <p:sldId id="414" r:id="rId45"/>
    <p:sldId id="420" r:id="rId46"/>
    <p:sldId id="415" r:id="rId47"/>
    <p:sldId id="393" r:id="rId48"/>
    <p:sldId id="394" r:id="rId49"/>
    <p:sldId id="395" r:id="rId50"/>
    <p:sldId id="396" r:id="rId51"/>
    <p:sldId id="397" r:id="rId52"/>
    <p:sldId id="411" r:id="rId53"/>
    <p:sldId id="401" r:id="rId54"/>
    <p:sldId id="402" r:id="rId55"/>
    <p:sldId id="403" r:id="rId56"/>
    <p:sldId id="404" r:id="rId57"/>
    <p:sldId id="405" r:id="rId58"/>
    <p:sldId id="406" r:id="rId59"/>
    <p:sldId id="357" r:id="rId60"/>
    <p:sldId id="288" r:id="rId61"/>
    <p:sldId id="356" r:id="rId6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B0753F-F68A-4F4A-882F-B4459BB3FBBB}">
          <p14:sldIdLst>
            <p14:sldId id="322"/>
          </p14:sldIdLst>
        </p14:section>
        <p14:section name="Untitled Section" id="{2789DE3E-2878-4CFA-88FD-0A7DFE8231DD}">
          <p14:sldIdLst>
            <p14:sldId id="358"/>
            <p14:sldId id="312"/>
            <p14:sldId id="292"/>
            <p14:sldId id="384"/>
            <p14:sldId id="296"/>
            <p14:sldId id="297"/>
            <p14:sldId id="264"/>
            <p14:sldId id="301"/>
            <p14:sldId id="291"/>
            <p14:sldId id="299"/>
            <p14:sldId id="265"/>
            <p14:sldId id="268"/>
            <p14:sldId id="269"/>
            <p14:sldId id="294"/>
            <p14:sldId id="293"/>
            <p14:sldId id="276"/>
            <p14:sldId id="281"/>
            <p14:sldId id="282"/>
            <p14:sldId id="283"/>
            <p14:sldId id="374"/>
            <p14:sldId id="362"/>
            <p14:sldId id="363"/>
            <p14:sldId id="364"/>
            <p14:sldId id="361"/>
            <p14:sldId id="365"/>
            <p14:sldId id="366"/>
            <p14:sldId id="328"/>
            <p14:sldId id="385"/>
            <p14:sldId id="386"/>
            <p14:sldId id="387"/>
            <p14:sldId id="389"/>
            <p14:sldId id="390"/>
            <p14:sldId id="308"/>
            <p14:sldId id="333"/>
            <p14:sldId id="391"/>
            <p14:sldId id="416"/>
            <p14:sldId id="417"/>
            <p14:sldId id="418"/>
            <p14:sldId id="412"/>
            <p14:sldId id="419"/>
            <p14:sldId id="413"/>
            <p14:sldId id="421"/>
            <p14:sldId id="414"/>
            <p14:sldId id="420"/>
            <p14:sldId id="415"/>
            <p14:sldId id="393"/>
            <p14:sldId id="394"/>
            <p14:sldId id="395"/>
            <p14:sldId id="396"/>
            <p14:sldId id="397"/>
            <p14:sldId id="411"/>
            <p14:sldId id="401"/>
            <p14:sldId id="402"/>
            <p14:sldId id="403"/>
            <p14:sldId id="404"/>
            <p14:sldId id="405"/>
            <p14:sldId id="406"/>
            <p14:sldId id="357"/>
            <p14:sldId id="288"/>
            <p14:sldId id="356"/>
          </p14:sldIdLst>
        </p14:section>
      </p14:sectionLst>
    </p:ex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a:srgbClr val="800000"/>
    <a:srgbClr val="FF00FF"/>
    <a:srgbClr val="3399FF"/>
    <a:srgbClr val="663300"/>
    <a:srgbClr val="003366"/>
    <a:srgbClr val="FF0000"/>
    <a:srgbClr val="6600CC"/>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0" d="100"/>
          <a:sy n="70" d="100"/>
        </p:scale>
        <p:origin x="-2616" y="-978"/>
      </p:cViewPr>
      <p:guideLst>
        <p:guide orient="horz" pos="2160"/>
        <p:guide pos="3120"/>
      </p:guideLst>
    </p:cSldViewPr>
  </p:slideViewPr>
  <p:notesTextViewPr>
    <p:cViewPr>
      <p:scale>
        <a:sx n="1" d="1"/>
        <a:sy n="1" d="1"/>
      </p:scale>
      <p:origin x="0" y="0"/>
    </p:cViewPr>
  </p:notesTextViewPr>
  <p:sorterViewPr>
    <p:cViewPr>
      <p:scale>
        <a:sx n="130" d="100"/>
        <a:sy n="130" d="100"/>
      </p:scale>
      <p:origin x="0" y="148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VR\Desktop\Swyam_Nittr\14CCT13_ACM\RVR%20CO%20SHEETS\acm\RVR_CO%20Attainment%20-ACM_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layout/>
      <c:overlay val="0"/>
      <c:txPr>
        <a:bodyPr/>
        <a:lstStyle/>
        <a:p>
          <a:pPr>
            <a:defRPr lang="en-US"/>
          </a:pPr>
          <a:endParaRPr lang="en-US"/>
        </a:p>
      </c:txPr>
    </c:title>
    <c:autoTitleDeleted val="0"/>
    <c:plotArea>
      <c:layout/>
      <c:barChart>
        <c:barDir val="col"/>
        <c:grouping val="clustered"/>
        <c:varyColors val="0"/>
        <c:ser>
          <c:idx val="0"/>
          <c:order val="0"/>
          <c:tx>
            <c:strRef>
              <c:f>'ACM-2013 BATCH-Sheet 4'!$C$3:$C$4</c:f>
              <c:strCache>
                <c:ptCount val="1"/>
                <c:pt idx="0">
                  <c:v>GRADING AVG  ON SCALE OF 3</c:v>
                </c:pt>
              </c:strCache>
            </c:strRef>
          </c:tx>
          <c:spPr>
            <a:solidFill>
              <a:srgbClr val="7030A0"/>
            </a:solidFill>
          </c:spPr>
          <c:invertIfNegative val="0"/>
          <c:dPt>
            <c:idx val="0"/>
            <c:invertIfNegative val="0"/>
            <c:bubble3D val="0"/>
            <c:spPr>
              <a:solidFill>
                <a:srgbClr val="FF0000"/>
              </a:solidFill>
            </c:spPr>
          </c:dPt>
          <c:dPt>
            <c:idx val="2"/>
            <c:invertIfNegative val="0"/>
            <c:bubble3D val="0"/>
            <c:spPr>
              <a:solidFill>
                <a:srgbClr val="00B0F0"/>
              </a:solidFill>
            </c:spPr>
          </c:dPt>
          <c:cat>
            <c:strRef>
              <c:f>'ACM-2013 BATCH-Sheet 4'!$B$5:$B$8</c:f>
              <c:strCache>
                <c:ptCount val="4"/>
                <c:pt idx="0">
                  <c:v>CO1</c:v>
                </c:pt>
                <c:pt idx="1">
                  <c:v>CO2</c:v>
                </c:pt>
                <c:pt idx="2">
                  <c:v>CO3</c:v>
                </c:pt>
                <c:pt idx="3">
                  <c:v>CO4</c:v>
                </c:pt>
              </c:strCache>
            </c:strRef>
          </c:cat>
          <c:val>
            <c:numRef>
              <c:f>'ACM-2013 BATCH-Sheet 4'!$C$5:$C$8</c:f>
              <c:numCache>
                <c:formatCode>0.00</c:formatCode>
                <c:ptCount val="4"/>
                <c:pt idx="0">
                  <c:v>2.7777777777777777</c:v>
                </c:pt>
                <c:pt idx="1">
                  <c:v>2.7777777777777777</c:v>
                </c:pt>
                <c:pt idx="2">
                  <c:v>2.5555555555555554</c:v>
                </c:pt>
                <c:pt idx="3">
                  <c:v>2.5555555555555554</c:v>
                </c:pt>
              </c:numCache>
            </c:numRef>
          </c:val>
        </c:ser>
        <c:dLbls>
          <c:showLegendKey val="0"/>
          <c:showVal val="0"/>
          <c:showCatName val="0"/>
          <c:showSerName val="0"/>
          <c:showPercent val="0"/>
          <c:showBubbleSize val="0"/>
        </c:dLbls>
        <c:gapWidth val="150"/>
        <c:axId val="97244288"/>
        <c:axId val="97246208"/>
      </c:barChart>
      <c:catAx>
        <c:axId val="97244288"/>
        <c:scaling>
          <c:orientation val="minMax"/>
        </c:scaling>
        <c:delete val="0"/>
        <c:axPos val="b"/>
        <c:title>
          <c:tx>
            <c:rich>
              <a:bodyPr/>
              <a:lstStyle/>
              <a:p>
                <a:pPr>
                  <a:defRPr lang="en-US" sz="700"/>
                </a:pPr>
                <a:r>
                  <a:rPr lang="en-US" sz="1200" b="1" i="0" baseline="0">
                    <a:effectLst/>
                  </a:rPr>
                  <a:t>COURSE OUTCOME</a:t>
                </a:r>
                <a:endParaRPr lang="en-US" sz="700">
                  <a:effectLst/>
                </a:endParaRPr>
              </a:p>
            </c:rich>
          </c:tx>
          <c:layout/>
          <c:overlay val="0"/>
        </c:title>
        <c:majorTickMark val="none"/>
        <c:minorTickMark val="none"/>
        <c:tickLblPos val="nextTo"/>
        <c:txPr>
          <a:bodyPr/>
          <a:lstStyle/>
          <a:p>
            <a:pPr>
              <a:defRPr lang="en-US" sz="1100" b="1"/>
            </a:pPr>
            <a:endParaRPr lang="en-US"/>
          </a:p>
        </c:txPr>
        <c:crossAx val="97246208"/>
        <c:crosses val="autoZero"/>
        <c:auto val="1"/>
        <c:lblAlgn val="ctr"/>
        <c:lblOffset val="100"/>
        <c:noMultiLvlLbl val="0"/>
      </c:catAx>
      <c:valAx>
        <c:axId val="97246208"/>
        <c:scaling>
          <c:orientation val="minMax"/>
        </c:scaling>
        <c:delete val="0"/>
        <c:axPos val="l"/>
        <c:majorGridlines/>
        <c:title>
          <c:tx>
            <c:rich>
              <a:bodyPr/>
              <a:lstStyle/>
              <a:p>
                <a:pPr>
                  <a:defRPr lang="en-US" sz="1100"/>
                </a:pPr>
                <a:r>
                  <a:rPr lang="en-US" sz="1100" b="1" i="0" u="none" strike="noStrike" baseline="0">
                    <a:effectLst/>
                  </a:rPr>
                  <a:t>AVERAGE GRADING</a:t>
                </a:r>
                <a:endParaRPr lang="en-US" sz="1100"/>
              </a:p>
            </c:rich>
          </c:tx>
          <c:layout/>
          <c:overlay val="0"/>
        </c:title>
        <c:numFmt formatCode="0.00" sourceLinked="1"/>
        <c:majorTickMark val="out"/>
        <c:minorTickMark val="none"/>
        <c:tickLblPos val="nextTo"/>
        <c:txPr>
          <a:bodyPr/>
          <a:lstStyle/>
          <a:p>
            <a:pPr>
              <a:defRPr lang="en-US" sz="1100"/>
            </a:pPr>
            <a:endParaRPr lang="en-US"/>
          </a:p>
        </c:txPr>
        <c:crossAx val="97244288"/>
        <c:crosses val="autoZero"/>
        <c:crossBetween val="between"/>
      </c:valAx>
    </c:plotArea>
    <c:legend>
      <c:legendPos val="r"/>
      <c:layout/>
      <c:overlay val="0"/>
      <c:txPr>
        <a:bodyPr/>
        <a:lstStyle/>
        <a:p>
          <a:pPr>
            <a:defRPr lang="en-US"/>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0C731F-946C-4E48-B7D5-91790A04E217}" type="datetimeFigureOut">
              <a:rPr lang="en-IN" smtClean="0"/>
              <a:t>24-11-2017</a:t>
            </a:fld>
            <a:endParaRPr lang="en-IN"/>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03784B-A0B3-49E3-85D3-D19459BFFF57}" type="slidenum">
              <a:rPr lang="en-IN" smtClean="0"/>
              <a:t>‹#›</a:t>
            </a:fld>
            <a:endParaRPr lang="en-IN"/>
          </a:p>
        </p:txBody>
      </p:sp>
    </p:spTree>
    <p:extLst>
      <p:ext uri="{BB962C8B-B14F-4D97-AF65-F5344CB8AC3E}">
        <p14:creationId xmlns:p14="http://schemas.microsoft.com/office/powerpoint/2010/main" val="2158171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2903784B-A0B3-49E3-85D3-D19459BFFF57}" type="slidenum">
              <a:rPr lang="en-IN" smtClean="0"/>
              <a:t>27</a:t>
            </a:fld>
            <a:endParaRPr lang="en-IN"/>
          </a:p>
        </p:txBody>
      </p:sp>
    </p:spTree>
    <p:extLst>
      <p:ext uri="{BB962C8B-B14F-4D97-AF65-F5344CB8AC3E}">
        <p14:creationId xmlns:p14="http://schemas.microsoft.com/office/powerpoint/2010/main" val="3574771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551940" y="359898"/>
            <a:ext cx="802386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551940" y="1850064"/>
            <a:ext cx="802386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D11BA6B-68AA-48B1-AF55-B8482A91FD2E}" type="slidenum">
              <a:rPr lang="en-US" smtClean="0"/>
              <a:t>‹#›</a:t>
            </a:fld>
            <a:endParaRPr lang="en-US"/>
          </a:p>
        </p:txBody>
      </p:sp>
      <p:sp>
        <p:nvSpPr>
          <p:cNvPr id="8" name="Oval 7"/>
          <p:cNvSpPr/>
          <p:nvPr/>
        </p:nvSpPr>
        <p:spPr>
          <a:xfrm>
            <a:off x="998219" y="1413802"/>
            <a:ext cx="227838"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253607" y="1345016"/>
            <a:ext cx="6934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274646"/>
            <a:ext cx="19812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38250" y="274647"/>
            <a:ext cx="602615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473131" y="-54"/>
            <a:ext cx="74295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793258" y="2600325"/>
            <a:ext cx="69342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793258" y="1066800"/>
            <a:ext cx="69342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11BA6B-68AA-48B1-AF55-B8482A91FD2E}" type="slidenum">
              <a:rPr lang="en-US" smtClean="0"/>
              <a:t>‹#›</a:t>
            </a:fld>
            <a:endParaRPr lang="en-US"/>
          </a:p>
        </p:txBody>
      </p:sp>
      <p:sp>
        <p:nvSpPr>
          <p:cNvPr id="10" name="Rectangle 9"/>
          <p:cNvSpPr/>
          <p:nvPr/>
        </p:nvSpPr>
        <p:spPr bwMode="invGray">
          <a:xfrm>
            <a:off x="2476500" y="0"/>
            <a:ext cx="8255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353348" y="2814656"/>
            <a:ext cx="227838"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608736" y="2745870"/>
            <a:ext cx="6934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320"/>
            <a:ext cx="812292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555242" y="1524000"/>
            <a:ext cx="39624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715762" y="1524000"/>
            <a:ext cx="39624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5160336"/>
            <a:ext cx="89154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328278"/>
            <a:ext cx="435864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52060" y="328278"/>
            <a:ext cx="435864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969336"/>
            <a:ext cx="435864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52060" y="969336"/>
            <a:ext cx="435864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320"/>
            <a:ext cx="812292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99566" y="0"/>
            <a:ext cx="8806434"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D11BA6B-68AA-48B1-AF55-B8482A91FD2E}" type="slidenum">
              <a:rPr lang="en-US" smtClean="0"/>
              <a:t>‹#›</a:t>
            </a:fld>
            <a:endParaRPr lang="en-US"/>
          </a:p>
        </p:txBody>
      </p:sp>
      <p:sp>
        <p:nvSpPr>
          <p:cNvPr id="6" name="Rectangle 5"/>
          <p:cNvSpPr/>
          <p:nvPr/>
        </p:nvSpPr>
        <p:spPr bwMode="invGray">
          <a:xfrm>
            <a:off x="1099566" y="-54"/>
            <a:ext cx="7924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16778"/>
            <a:ext cx="41275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5300" y="1406964"/>
            <a:ext cx="41275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95300" y="2133603"/>
            <a:ext cx="883285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11BA6B-68AA-48B1-AF55-B8482A91FD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77471" y="1066800"/>
            <a:ext cx="29718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F6AB76B-67FF-49EA-A409-9BBF75222F90}" type="datetimeFigureOut">
              <a:rPr lang="en-US" smtClean="0"/>
              <a:t>11/24/2017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11BA6B-68AA-48B1-AF55-B8482A91FD2E}" type="slidenum">
              <a:rPr lang="en-US" smtClean="0"/>
              <a:t>‹#›</a:t>
            </a:fld>
            <a:endParaRPr lang="en-US"/>
          </a:p>
        </p:txBody>
      </p:sp>
      <p:sp>
        <p:nvSpPr>
          <p:cNvPr id="8" name="Rectangle 7"/>
          <p:cNvSpPr/>
          <p:nvPr/>
        </p:nvSpPr>
        <p:spPr>
          <a:xfrm>
            <a:off x="825500" y="1066800"/>
            <a:ext cx="4953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908050" y="1143010"/>
            <a:ext cx="47879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29785" y="954341"/>
            <a:ext cx="74295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420639" y="936786"/>
            <a:ext cx="703326"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908050" y="4800600"/>
            <a:ext cx="47879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83917" y="-815922"/>
            <a:ext cx="1775461"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82888" y="21106"/>
            <a:ext cx="1844040"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98125" y="1055077"/>
            <a:ext cx="121952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97283" y="-54"/>
            <a:ext cx="8808721"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555242" y="274638"/>
            <a:ext cx="812292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555242" y="1447800"/>
            <a:ext cx="812292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879850" y="6305550"/>
            <a:ext cx="2311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F6AB76B-67FF-49EA-A409-9BBF75222F90}" type="datetimeFigureOut">
              <a:rPr lang="en-US" smtClean="0"/>
              <a:t>11/24/2017</a:t>
            </a:fld>
            <a:endParaRPr lang="en-US"/>
          </a:p>
        </p:txBody>
      </p:sp>
      <p:sp>
        <p:nvSpPr>
          <p:cNvPr id="10" name="Footer Placeholder 9"/>
          <p:cNvSpPr>
            <a:spLocks noGrp="1"/>
          </p:cNvSpPr>
          <p:nvPr>
            <p:ph type="ftr" sz="quarter" idx="3"/>
          </p:nvPr>
        </p:nvSpPr>
        <p:spPr>
          <a:xfrm>
            <a:off x="6191250" y="6305550"/>
            <a:ext cx="31369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9331452" y="6305550"/>
            <a:ext cx="4953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D11BA6B-68AA-48B1-AF55-B8482A91FD2E}" type="slidenum">
              <a:rPr lang="en-US" smtClean="0"/>
              <a:t>‹#›</a:t>
            </a:fld>
            <a:endParaRPr lang="en-US"/>
          </a:p>
        </p:txBody>
      </p:sp>
      <p:sp>
        <p:nvSpPr>
          <p:cNvPr id="15" name="Rectangle 14"/>
          <p:cNvSpPr/>
          <p:nvPr/>
        </p:nvSpPr>
        <p:spPr bwMode="invGray">
          <a:xfrm>
            <a:off x="1099566" y="-54"/>
            <a:ext cx="7924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8686800" cy="3204210"/>
          </a:xfrm>
        </p:spPr>
        <p:style>
          <a:lnRef idx="1">
            <a:schemeClr val="dk1"/>
          </a:lnRef>
          <a:fillRef idx="1003">
            <a:schemeClr val="lt1"/>
          </a:fillRef>
          <a:effectRef idx="1">
            <a:schemeClr val="dk1"/>
          </a:effectRef>
          <a:fontRef idx="minor">
            <a:schemeClr val="dk1"/>
          </a:fontRef>
        </p:style>
        <p:txBody>
          <a:bodyPr anchor="t">
            <a:normAutofit fontScale="90000"/>
          </a:bodyPr>
          <a:lstStyle/>
          <a:p>
            <a:pPr algn="ctr"/>
            <a:r>
              <a:rPr lang="en-IN" sz="4000" dirty="0">
                <a:solidFill>
                  <a:srgbClr val="FF0000"/>
                </a:solidFill>
                <a:effectLst/>
              </a:rPr>
              <a:t>Key </a:t>
            </a:r>
            <a:r>
              <a:rPr lang="en-IN" sz="4000" dirty="0" smtClean="0">
                <a:solidFill>
                  <a:srgbClr val="FF0000"/>
                </a:solidFill>
                <a:effectLst/>
              </a:rPr>
              <a:t>Components </a:t>
            </a:r>
            <a:r>
              <a:rPr lang="en-IN" sz="4000" dirty="0">
                <a:solidFill>
                  <a:srgbClr val="FF0000"/>
                </a:solidFill>
                <a:effectLst/>
              </a:rPr>
              <a:t>of </a:t>
            </a:r>
            <a:r>
              <a:rPr lang="en-IN" sz="4000" dirty="0" smtClean="0">
                <a:solidFill>
                  <a:srgbClr val="FF0000"/>
                </a:solidFill>
                <a:effectLst/>
              </a:rPr>
              <a:t>OBE and Accreditation</a:t>
            </a:r>
            <a:br>
              <a:rPr lang="en-IN" sz="4000" dirty="0" smtClean="0">
                <a:solidFill>
                  <a:srgbClr val="FF0000"/>
                </a:solidFill>
                <a:effectLst/>
              </a:rPr>
            </a:br>
            <a:r>
              <a:rPr lang="en-IN" sz="4000" dirty="0" smtClean="0">
                <a:solidFill>
                  <a:srgbClr val="FF0000"/>
                </a:solidFill>
                <a:effectLst/>
              </a:rPr>
              <a:t>- </a:t>
            </a:r>
            <a:r>
              <a:rPr lang="en-IN" sz="3100" dirty="0" smtClean="0">
                <a:solidFill>
                  <a:srgbClr val="0000CC"/>
                </a:solidFill>
                <a:effectLst/>
              </a:rPr>
              <a:t>Vision</a:t>
            </a:r>
            <a:r>
              <a:rPr lang="en-IN" sz="3100" dirty="0">
                <a:solidFill>
                  <a:srgbClr val="0000CC"/>
                </a:solidFill>
                <a:effectLst/>
              </a:rPr>
              <a:t>, Mission, Program Educational Objectives, Graduate Attributes and Program </a:t>
            </a:r>
            <a:r>
              <a:rPr lang="en-IN" sz="3100" dirty="0" smtClean="0">
                <a:solidFill>
                  <a:srgbClr val="0000CC"/>
                </a:solidFill>
                <a:effectLst/>
              </a:rPr>
              <a:t>Outcomes. </a:t>
            </a: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t/>
            </a:r>
            <a:br>
              <a:rPr lang="en-US" sz="4400" b="1" dirty="0" smtClean="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latin typeface="Cambria" panose="02040503050406030204" pitchFamily="18" charset="0"/>
              </a:rPr>
            </a:br>
            <a:endParaRPr lang="en-IN" dirty="0">
              <a:ln w="12700">
                <a:solidFill>
                  <a:srgbClr val="6600CC"/>
                </a:solidFill>
              </a:ln>
              <a:solidFill>
                <a:srgbClr val="0000CC"/>
              </a:solidFill>
              <a:effectLst>
                <a:glow rad="63500">
                  <a:schemeClr val="accent1">
                    <a:satMod val="175000"/>
                    <a:alpha val="40000"/>
                  </a:schemeClr>
                </a:glow>
                <a:outerShdw blurRad="50000" dist="30000" dir="5400000" algn="tl" rotWithShape="0">
                  <a:srgbClr val="000000">
                    <a:alpha val="30000"/>
                  </a:srgbClr>
                </a:outerShdw>
              </a:effectLst>
            </a:endParaRPr>
          </a:p>
        </p:txBody>
      </p:sp>
      <p:sp>
        <p:nvSpPr>
          <p:cNvPr id="3" name="Content Placeholder 2"/>
          <p:cNvSpPr>
            <a:spLocks noGrp="1"/>
          </p:cNvSpPr>
          <p:nvPr>
            <p:ph idx="1"/>
          </p:nvPr>
        </p:nvSpPr>
        <p:spPr>
          <a:xfrm>
            <a:off x="1219200" y="4038600"/>
            <a:ext cx="8458962" cy="2209800"/>
          </a:xfrm>
        </p:spPr>
        <p:txBody>
          <a:bodyPr>
            <a:normAutofit/>
          </a:bodyPr>
          <a:lstStyle/>
          <a:p>
            <a:pPr marL="82296" indent="0" algn="ctr">
              <a:buNone/>
            </a:pPr>
            <a:r>
              <a:rPr lang="en-US" sz="3100" b="1" dirty="0" smtClean="0">
                <a:solidFill>
                  <a:schemeClr val="tx1">
                    <a:lumMod val="95000"/>
                    <a:lumOff val="5000"/>
                  </a:schemeClr>
                </a:solidFill>
                <a:latin typeface="Cambria" panose="02040503050406030204" pitchFamily="18" charset="0"/>
              </a:rPr>
              <a:t>By</a:t>
            </a:r>
          </a:p>
          <a:p>
            <a:pPr marL="82296" indent="0" algn="ctr">
              <a:buNone/>
            </a:pPr>
            <a:r>
              <a:rPr lang="en-US" sz="2400" dirty="0" smtClean="0">
                <a:solidFill>
                  <a:srgbClr val="FF0066"/>
                </a:solidFill>
                <a:latin typeface="Cambria" panose="02040503050406030204" pitchFamily="18" charset="0"/>
              </a:rPr>
              <a:t>Dr. R.V. </a:t>
            </a:r>
            <a:r>
              <a:rPr lang="en-US" sz="2400" dirty="0" err="1" smtClean="0">
                <a:solidFill>
                  <a:srgbClr val="FF0066"/>
                </a:solidFill>
                <a:latin typeface="Cambria" panose="02040503050406030204" pitchFamily="18" charset="0"/>
              </a:rPr>
              <a:t>Ranganath</a:t>
            </a:r>
            <a:endParaRPr lang="en-US" sz="2400" dirty="0" smtClean="0">
              <a:solidFill>
                <a:srgbClr val="FF0066"/>
              </a:solidFill>
              <a:latin typeface="Cambria" panose="02040503050406030204" pitchFamily="18" charset="0"/>
            </a:endParaRPr>
          </a:p>
          <a:p>
            <a:pPr marL="82296" indent="0" algn="ctr">
              <a:buNone/>
            </a:pPr>
            <a:r>
              <a:rPr lang="en-US" sz="2000" dirty="0" smtClean="0">
                <a:solidFill>
                  <a:schemeClr val="tx1">
                    <a:lumMod val="95000"/>
                    <a:lumOff val="5000"/>
                  </a:schemeClr>
                </a:solidFill>
                <a:latin typeface="Cambria" panose="02040503050406030204" pitchFamily="18" charset="0"/>
              </a:rPr>
              <a:t>BMS College of Engineering, Bangalore-19</a:t>
            </a:r>
          </a:p>
          <a:p>
            <a:pPr marL="82296" indent="0" algn="ctr">
              <a:buNone/>
            </a:pPr>
            <a:r>
              <a:rPr lang="en-IN" sz="1800" dirty="0" smtClean="0">
                <a:solidFill>
                  <a:srgbClr val="6600CC"/>
                </a:solidFill>
              </a:rPr>
              <a:t>rvranganath.civ@bmsce.ac.in</a:t>
            </a:r>
          </a:p>
          <a:p>
            <a:pPr algn="just"/>
            <a:endParaRPr lang="en-IN" sz="1400" dirty="0"/>
          </a:p>
        </p:txBody>
      </p:sp>
    </p:spTree>
    <p:extLst>
      <p:ext uri="{BB962C8B-B14F-4D97-AF65-F5344CB8AC3E}">
        <p14:creationId xmlns:p14="http://schemas.microsoft.com/office/powerpoint/2010/main" val="2552208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228600"/>
            <a:ext cx="8356600" cy="609600"/>
          </a:xfrm>
        </p:spPr>
        <p:txBody>
          <a:bodyPr anchor="ctr">
            <a:noAutofit/>
          </a:bodyPr>
          <a:lstStyle/>
          <a:p>
            <a:r>
              <a:rPr lang="en-US" sz="3000" b="1" dirty="0" smtClean="0">
                <a:solidFill>
                  <a:srgbClr val="FF0000"/>
                </a:solidFill>
                <a:effectLst/>
                <a:latin typeface="Bookman Old Style" panose="02050604050505020204" pitchFamily="18" charset="0"/>
                <a:cs typeface="Times New Roman" panose="02020603050405020304" pitchFamily="18" charset="0"/>
              </a:rPr>
              <a:t>Vision and Mission Statements</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762000"/>
            <a:ext cx="8305800" cy="5638800"/>
          </a:xfrm>
        </p:spPr>
        <p:txBody>
          <a:bodyPr>
            <a:noAutofit/>
          </a:bodyPr>
          <a:lstStyle/>
          <a:p>
            <a:pPr algn="just"/>
            <a:r>
              <a:rPr lang="en-US" sz="1800" dirty="0" smtClean="0">
                <a:solidFill>
                  <a:srgbClr val="00B050"/>
                </a:solidFill>
                <a:latin typeface="Times New Roman" panose="02020603050405020304" pitchFamily="18" charset="0"/>
                <a:cs typeface="Times New Roman" panose="02020603050405020304" pitchFamily="18" charset="0"/>
              </a:rPr>
              <a:t>(</a:t>
            </a:r>
            <a:r>
              <a:rPr lang="en-US" sz="1800" dirty="0">
                <a:solidFill>
                  <a:srgbClr val="00B050"/>
                </a:solidFill>
                <a:latin typeface="Times New Roman" panose="02020603050405020304" pitchFamily="18" charset="0"/>
                <a:cs typeface="Times New Roman" panose="02020603050405020304" pitchFamily="18" charset="0"/>
              </a:rPr>
              <a:t>as per NBA document</a:t>
            </a:r>
            <a:r>
              <a:rPr lang="en-US" sz="1800" dirty="0" smtClean="0">
                <a:solidFill>
                  <a:srgbClr val="00B050"/>
                </a:solidFill>
                <a:latin typeface="Times New Roman" panose="02020603050405020304" pitchFamily="18" charset="0"/>
                <a:cs typeface="Times New Roman" panose="02020603050405020304" pitchFamily="18" charset="0"/>
              </a:rPr>
              <a:t>)</a:t>
            </a:r>
          </a:p>
          <a:p>
            <a:pPr algn="just"/>
            <a:endParaRPr lang="en-US" sz="1800" dirty="0">
              <a:solidFill>
                <a:srgbClr val="00B050"/>
              </a:solidFill>
              <a:latin typeface="Times New Roman" panose="02020603050405020304" pitchFamily="18" charset="0"/>
              <a:cs typeface="Times New Roman" panose="02020603050405020304" pitchFamily="18" charset="0"/>
            </a:endParaRPr>
          </a:p>
          <a:p>
            <a:pPr algn="just"/>
            <a:r>
              <a:rPr lang="en-US" sz="2400" b="1" dirty="0">
                <a:solidFill>
                  <a:srgbClr val="FF0000"/>
                </a:solidFill>
                <a:latin typeface="Times New Roman" panose="02020603050405020304" pitchFamily="18" charset="0"/>
                <a:cs typeface="Times New Roman" panose="02020603050405020304" pitchFamily="18" charset="0"/>
              </a:rPr>
              <a:t>Vision</a:t>
            </a:r>
            <a:r>
              <a:rPr lang="en-US" sz="2400" dirty="0">
                <a:solidFill>
                  <a:schemeClr val="tx1"/>
                </a:solidFill>
                <a:latin typeface="Times New Roman" panose="02020603050405020304" pitchFamily="18" charset="0"/>
                <a:cs typeface="Times New Roman" panose="02020603050405020304" pitchFamily="18" charset="0"/>
              </a:rPr>
              <a:t> is a futuristic statement that the institution would like to achieve over a long period of time, and Mission is the means by which it proposes to move toward the stated Vision </a:t>
            </a:r>
            <a:endParaRPr lang="en-US" sz="2400" dirty="0" smtClean="0">
              <a:solidFill>
                <a:schemeClr val="tx1"/>
              </a:solidFill>
              <a:latin typeface="Times New Roman" panose="02020603050405020304" pitchFamily="18" charset="0"/>
              <a:cs typeface="Times New Roman" panose="02020603050405020304" pitchFamily="18" charset="0"/>
            </a:endParaRPr>
          </a:p>
          <a:p>
            <a:pPr algn="just">
              <a:buClrTx/>
            </a:pPr>
            <a:r>
              <a:rPr lang="en-US" dirty="0" smtClean="0">
                <a:solidFill>
                  <a:srgbClr val="00B050"/>
                </a:solidFill>
                <a:latin typeface="Times New Roman" panose="02020603050405020304" pitchFamily="18" charset="0"/>
                <a:cs typeface="Times New Roman" panose="02020603050405020304" pitchFamily="18" charset="0"/>
              </a:rPr>
              <a:t>Example.</a:t>
            </a:r>
            <a:r>
              <a:rPr lang="en-US" dirty="0" smtClean="0">
                <a:solidFill>
                  <a:srgbClr val="003366"/>
                </a:solidFill>
                <a:latin typeface="Times New Roman" panose="02020603050405020304" pitchFamily="18" charset="0"/>
                <a:cs typeface="Times New Roman" panose="02020603050405020304" pitchFamily="18" charset="0"/>
              </a:rPr>
              <a:t>.</a:t>
            </a:r>
          </a:p>
          <a:p>
            <a:pPr algn="just">
              <a:buClrTx/>
            </a:pPr>
            <a:endParaRPr lang="en-US" sz="1200" dirty="0" smtClean="0">
              <a:solidFill>
                <a:srgbClr val="003366"/>
              </a:solidFill>
              <a:latin typeface="Times New Roman" panose="02020603050405020304" pitchFamily="18" charset="0"/>
              <a:cs typeface="Times New Roman" panose="02020603050405020304" pitchFamily="18" charset="0"/>
            </a:endParaRPr>
          </a:p>
          <a:p>
            <a:pPr algn="just">
              <a:buClrTx/>
            </a:pPr>
            <a:r>
              <a:rPr lang="en-US" dirty="0" smtClean="0">
                <a:solidFill>
                  <a:srgbClr val="6600CC"/>
                </a:solidFill>
                <a:latin typeface="Times New Roman" panose="02020603050405020304" pitchFamily="18" charset="0"/>
                <a:cs typeface="Times New Roman" panose="02020603050405020304" pitchFamily="18" charset="0"/>
              </a:rPr>
              <a:t>Vision</a:t>
            </a:r>
            <a:r>
              <a:rPr lang="en-US" dirty="0">
                <a:solidFill>
                  <a:srgbClr val="6600CC"/>
                </a:solidFill>
                <a:latin typeface="Times New Roman" panose="02020603050405020304" pitchFamily="18" charset="0"/>
                <a:cs typeface="Times New Roman" panose="02020603050405020304" pitchFamily="18" charset="0"/>
              </a:rPr>
              <a:t>:</a:t>
            </a:r>
          </a:p>
          <a:p>
            <a:pPr marL="26987" algn="just">
              <a:buClr>
                <a:srgbClr val="0000FF"/>
              </a:buClr>
            </a:pPr>
            <a:r>
              <a:rPr lang="en-US" sz="2400" dirty="0" smtClean="0">
                <a:solidFill>
                  <a:schemeClr val="tx1"/>
                </a:solidFill>
                <a:latin typeface="Times New Roman" panose="02020603050405020304" pitchFamily="18" charset="0"/>
                <a:cs typeface="Times New Roman" panose="02020603050405020304" pitchFamily="18" charset="0"/>
              </a:rPr>
              <a:t>To emerge as one of the nation’s finest Institutions in the field of Technical Education and Research through focused, effective and sustained monitoring of its </a:t>
            </a:r>
            <a:r>
              <a:rPr lang="en-US" sz="2400" dirty="0" err="1" smtClean="0">
                <a:solidFill>
                  <a:schemeClr val="tx1"/>
                </a:solidFill>
                <a:latin typeface="Times New Roman" panose="02020603050405020304" pitchFamily="18" charset="0"/>
                <a:cs typeface="Times New Roman" panose="02020603050405020304" pitchFamily="18" charset="0"/>
              </a:rPr>
              <a:t>programmes</a:t>
            </a:r>
            <a:r>
              <a:rPr lang="en-US" sz="2400" dirty="0" smtClean="0">
                <a:solidFill>
                  <a:schemeClr val="tx1"/>
                </a:solidFill>
                <a:latin typeface="Times New Roman" panose="02020603050405020304" pitchFamily="18" charset="0"/>
                <a:cs typeface="Times New Roman" panose="02020603050405020304" pitchFamily="18" charset="0"/>
              </a:rPr>
              <a:t> and resources.</a:t>
            </a:r>
          </a:p>
          <a:p>
            <a:pPr algn="just">
              <a:buClrTx/>
            </a:pPr>
            <a:r>
              <a:rPr lang="en-US" sz="2200" b="1" dirty="0">
                <a:solidFill>
                  <a:srgbClr val="FF00FF"/>
                </a:solidFill>
                <a:latin typeface="Times New Roman" panose="02020603050405020304" pitchFamily="18" charset="0"/>
                <a:cs typeface="Times New Roman" panose="02020603050405020304" pitchFamily="18" charset="0"/>
              </a:rPr>
              <a:t>Mission:</a:t>
            </a:r>
          </a:p>
          <a:p>
            <a:pPr marL="26987" algn="just">
              <a:buClr>
                <a:srgbClr val="0000FF"/>
              </a:buClr>
            </a:pPr>
            <a:r>
              <a:rPr lang="en-US" sz="2400" dirty="0">
                <a:solidFill>
                  <a:schemeClr val="tx1"/>
                </a:solidFill>
                <a:latin typeface="Times New Roman" panose="02020603050405020304" pitchFamily="18" charset="0"/>
                <a:cs typeface="Times New Roman" panose="02020603050405020304" pitchFamily="18" charset="0"/>
              </a:rPr>
              <a:t>To develop high quality professionals ingrained in ethics, wisdom and creativity for the betterment of the society.</a:t>
            </a:r>
          </a:p>
          <a:p>
            <a:pPr algn="just"/>
            <a:endParaRPr lang="en-US" sz="2200" dirty="0">
              <a:solidFill>
                <a:srgbClr val="0000FF"/>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556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228600"/>
            <a:ext cx="8356600" cy="609600"/>
          </a:xfrm>
        </p:spPr>
        <p:txBody>
          <a:bodyPr anchor="ctr">
            <a:noAutofit/>
          </a:bodyPr>
          <a:lstStyle/>
          <a:p>
            <a:pPr algn="just"/>
            <a:r>
              <a:rPr lang="en-US" sz="2900" b="1" dirty="0" smtClean="0">
                <a:solidFill>
                  <a:srgbClr val="FF0000"/>
                </a:solidFill>
                <a:effectLst/>
                <a:latin typeface="Bookman Old Style" panose="02050604050505020204" pitchFamily="18" charset="0"/>
                <a:cs typeface="Times New Roman" panose="02020603050405020304" pitchFamily="18" charset="0"/>
              </a:rPr>
              <a:t>Corrected Vision and Mission Statements</a:t>
            </a:r>
            <a:endParaRPr lang="en-US" sz="29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310190" y="914400"/>
            <a:ext cx="8367215" cy="5181600"/>
          </a:xfrm>
        </p:spPr>
        <p:txBody>
          <a:bodyPr>
            <a:noAutofit/>
          </a:bodyPr>
          <a:lstStyle/>
          <a:p>
            <a:pPr algn="just">
              <a:buClrTx/>
            </a:pPr>
            <a:r>
              <a:rPr lang="en-US" sz="3200" dirty="0" smtClean="0">
                <a:solidFill>
                  <a:srgbClr val="6600CC"/>
                </a:solidFill>
                <a:latin typeface="Times New Roman" panose="02020603050405020304" pitchFamily="18" charset="0"/>
                <a:cs typeface="Times New Roman" panose="02020603050405020304" pitchFamily="18" charset="0"/>
              </a:rPr>
              <a:t>Vision:</a:t>
            </a:r>
            <a:r>
              <a:rPr lang="en-US" sz="2800" dirty="0" smtClean="0">
                <a:solidFill>
                  <a:schemeClr val="tx1"/>
                </a:solidFill>
                <a:latin typeface="Times New Roman" panose="02020603050405020304" pitchFamily="18" charset="0"/>
                <a:cs typeface="Times New Roman" panose="02020603050405020304" pitchFamily="18" charset="0"/>
              </a:rPr>
              <a:t>.</a:t>
            </a:r>
          </a:p>
          <a:p>
            <a:pPr algn="just">
              <a:buClrTx/>
            </a:pPr>
            <a:r>
              <a:rPr lang="en-US" dirty="0" smtClean="0">
                <a:solidFill>
                  <a:schemeClr val="tx1"/>
                </a:solidFill>
                <a:latin typeface="Times New Roman" panose="02020603050405020304" pitchFamily="18" charset="0"/>
                <a:cs typeface="Times New Roman" panose="02020603050405020304" pitchFamily="18" charset="0"/>
              </a:rPr>
              <a:t>To </a:t>
            </a:r>
            <a:r>
              <a:rPr lang="en-US" dirty="0">
                <a:solidFill>
                  <a:schemeClr val="tx1"/>
                </a:solidFill>
                <a:latin typeface="Times New Roman" panose="02020603050405020304" pitchFamily="18" charset="0"/>
                <a:cs typeface="Times New Roman" panose="02020603050405020304" pitchFamily="18" charset="0"/>
              </a:rPr>
              <a:t>emerge as one of the nation’s finest Institutions of higher learning in the field of Technical Education to develop professionals who are technically competent, ethical, environment friendly for betterment of society.</a:t>
            </a:r>
          </a:p>
          <a:p>
            <a:pPr algn="just">
              <a:buClrTx/>
            </a:pPr>
            <a:endParaRPr lang="en-US" b="1" dirty="0" smtClean="0">
              <a:solidFill>
                <a:srgbClr val="FF00FF"/>
              </a:solidFill>
              <a:latin typeface="Times New Roman" panose="02020603050405020304" pitchFamily="18" charset="0"/>
              <a:cs typeface="Times New Roman" panose="02020603050405020304" pitchFamily="18" charset="0"/>
            </a:endParaRPr>
          </a:p>
          <a:p>
            <a:pPr algn="just">
              <a:buClrTx/>
            </a:pPr>
            <a:r>
              <a:rPr lang="en-US" sz="2800" b="1" dirty="0" smtClean="0">
                <a:solidFill>
                  <a:srgbClr val="FF00FF"/>
                </a:solidFill>
                <a:latin typeface="Times New Roman" panose="02020603050405020304" pitchFamily="18" charset="0"/>
                <a:cs typeface="Times New Roman" panose="02020603050405020304" pitchFamily="18" charset="0"/>
              </a:rPr>
              <a:t>Mission</a:t>
            </a:r>
            <a:r>
              <a:rPr lang="en-US" sz="2800" b="1" dirty="0">
                <a:solidFill>
                  <a:srgbClr val="FF00FF"/>
                </a:solidFill>
                <a:latin typeface="Times New Roman" panose="02020603050405020304" pitchFamily="18" charset="0"/>
                <a:cs typeface="Times New Roman" panose="02020603050405020304" pitchFamily="18" charset="0"/>
              </a:rPr>
              <a:t>:</a:t>
            </a:r>
          </a:p>
          <a:p>
            <a:pPr marL="26987" algn="just">
              <a:buClr>
                <a:srgbClr val="0000FF"/>
              </a:buClr>
            </a:pPr>
            <a:r>
              <a:rPr lang="en-US" dirty="0">
                <a:solidFill>
                  <a:schemeClr val="tx1"/>
                </a:solidFill>
                <a:latin typeface="Times New Roman" panose="02020603050405020304" pitchFamily="18" charset="0"/>
                <a:cs typeface="Times New Roman" panose="02020603050405020304" pitchFamily="18" charset="0"/>
              </a:rPr>
              <a:t>Accomplish stimulating learning environment for students through quality teaching, research and outreach activity by providing state of the art facilities, industry exposure and guidance of dedicated faculty</a:t>
            </a:r>
            <a:endParaRPr lang="en-US" dirty="0">
              <a:solidFill>
                <a:srgbClr val="0000FF"/>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8768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298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762000"/>
          </a:xfrm>
        </p:spPr>
        <p:txBody>
          <a:bodyPr anchor="ctr">
            <a:noAutofit/>
          </a:bodyPr>
          <a:lstStyle/>
          <a:p>
            <a:pPr algn="ctr"/>
            <a:r>
              <a:rPr lang="en-US" sz="2800" b="1" dirty="0" smtClean="0">
                <a:solidFill>
                  <a:srgbClr val="FF0000"/>
                </a:solidFill>
                <a:effectLst/>
                <a:latin typeface="Bookman Old Style" panose="02050604050505020204" pitchFamily="18" charset="0"/>
                <a:cs typeface="Times New Roman" panose="02020603050405020304" pitchFamily="18" charset="0"/>
              </a:rPr>
              <a:t>Department Vision </a:t>
            </a:r>
            <a:r>
              <a:rPr lang="en-US" sz="2800" b="1" dirty="0">
                <a:solidFill>
                  <a:srgbClr val="FF0000"/>
                </a:solidFill>
                <a:effectLst/>
                <a:latin typeface="Bookman Old Style" panose="02050604050505020204" pitchFamily="18" charset="0"/>
                <a:cs typeface="Times New Roman" panose="02020603050405020304" pitchFamily="18" charset="0"/>
              </a:rPr>
              <a:t>and Mission </a:t>
            </a:r>
            <a:r>
              <a:rPr lang="en-US" sz="2800" b="1" dirty="0" smtClean="0">
                <a:solidFill>
                  <a:srgbClr val="FF0000"/>
                </a:solidFill>
                <a:effectLst/>
                <a:latin typeface="Bookman Old Style" panose="02050604050505020204" pitchFamily="18" charset="0"/>
                <a:cs typeface="Times New Roman" panose="02020603050405020304" pitchFamily="18" charset="0"/>
              </a:rPr>
              <a:t>Statements </a:t>
            </a:r>
            <a:r>
              <a:rPr lang="en-US" sz="2200" b="1" dirty="0" smtClean="0">
                <a:solidFill>
                  <a:srgbClr val="00B050"/>
                </a:solidFill>
                <a:effectLst/>
                <a:latin typeface="Bookman Old Style" panose="02050604050505020204" pitchFamily="18" charset="0"/>
                <a:cs typeface="Times New Roman" panose="02020603050405020304" pitchFamily="18" charset="0"/>
              </a:rPr>
              <a:t>(Sample)</a:t>
            </a:r>
            <a:endParaRPr lang="en-US" sz="2200" b="1" dirty="0">
              <a:solidFill>
                <a:srgbClr val="00B05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1295400"/>
            <a:ext cx="8305800" cy="3733800"/>
          </a:xfrm>
        </p:spPr>
        <p:txBody>
          <a:bodyPr>
            <a:noAutofit/>
          </a:bodyPr>
          <a:lstStyle/>
          <a:p>
            <a:pPr marL="26987" algn="just">
              <a:buClr>
                <a:srgbClr val="0000FF"/>
              </a:buClr>
            </a:pPr>
            <a:r>
              <a:rPr lang="en-US" dirty="0" smtClean="0">
                <a:solidFill>
                  <a:srgbClr val="6600CC"/>
                </a:solidFill>
                <a:latin typeface="Times New Roman" panose="02020603050405020304" pitchFamily="18" charset="0"/>
                <a:cs typeface="Times New Roman" panose="02020603050405020304" pitchFamily="18" charset="0"/>
              </a:rPr>
              <a:t>Vision:</a:t>
            </a:r>
            <a:endParaRPr lang="en-US" dirty="0">
              <a:solidFill>
                <a:srgbClr val="6600CC"/>
              </a:solidFill>
              <a:latin typeface="Times New Roman" panose="02020603050405020304" pitchFamily="18" charset="0"/>
              <a:cs typeface="Times New Roman" panose="02020603050405020304" pitchFamily="18" charset="0"/>
            </a:endParaRPr>
          </a:p>
          <a:p>
            <a:pPr marL="26987" algn="just">
              <a:buClr>
                <a:srgbClr val="0000FF"/>
              </a:buClr>
            </a:pPr>
            <a:r>
              <a:rPr lang="en-US" sz="2400" dirty="0">
                <a:solidFill>
                  <a:schemeClr val="tx1"/>
                </a:solidFill>
                <a:latin typeface="Times New Roman" panose="02020603050405020304" pitchFamily="18" charset="0"/>
                <a:cs typeface="Times New Roman" panose="02020603050405020304" pitchFamily="18" charset="0"/>
              </a:rPr>
              <a:t>To be an excellent </a:t>
            </a:r>
            <a:r>
              <a:rPr lang="en-US" sz="2400" dirty="0" err="1">
                <a:solidFill>
                  <a:schemeClr val="tx1"/>
                </a:solidFill>
                <a:latin typeface="Times New Roman" panose="02020603050405020304" pitchFamily="18" charset="0"/>
                <a:cs typeface="Times New Roman" panose="02020603050405020304" pitchFamily="18" charset="0"/>
              </a:rPr>
              <a:t>centre</a:t>
            </a:r>
            <a:r>
              <a:rPr lang="en-US" sz="2400" dirty="0">
                <a:solidFill>
                  <a:schemeClr val="tx1"/>
                </a:solidFill>
                <a:latin typeface="Times New Roman" panose="02020603050405020304" pitchFamily="18" charset="0"/>
                <a:cs typeface="Times New Roman" panose="02020603050405020304" pitchFamily="18" charset="0"/>
              </a:rPr>
              <a:t> for imparting quality higher education in Civil Engineering for a constantly changing societal needs with credibility, integrity and ethical standards</a:t>
            </a:r>
            <a:r>
              <a:rPr lang="en-US" sz="2400" dirty="0" smtClean="0">
                <a:solidFill>
                  <a:schemeClr val="tx1"/>
                </a:solidFill>
                <a:latin typeface="Times New Roman" panose="02020603050405020304" pitchFamily="18" charset="0"/>
                <a:cs typeface="Times New Roman" panose="02020603050405020304" pitchFamily="18" charset="0"/>
              </a:rPr>
              <a:t>.</a:t>
            </a:r>
          </a:p>
          <a:p>
            <a:pPr algn="just">
              <a:spcBef>
                <a:spcPts val="0"/>
              </a:spcBef>
              <a:buClrTx/>
            </a:pPr>
            <a:endParaRPr lang="en-US" sz="1200" b="1" dirty="0" smtClean="0">
              <a:solidFill>
                <a:srgbClr val="FF00FF"/>
              </a:solidFill>
              <a:latin typeface="Times New Roman" panose="02020603050405020304" pitchFamily="18" charset="0"/>
              <a:cs typeface="Times New Roman" panose="02020603050405020304" pitchFamily="18" charset="0"/>
            </a:endParaRPr>
          </a:p>
          <a:p>
            <a:pPr algn="just">
              <a:buClrTx/>
            </a:pPr>
            <a:r>
              <a:rPr lang="en-US" sz="2200" b="1" dirty="0" smtClean="0">
                <a:solidFill>
                  <a:srgbClr val="FF00FF"/>
                </a:solidFill>
                <a:latin typeface="Times New Roman" panose="02020603050405020304" pitchFamily="18" charset="0"/>
                <a:cs typeface="Times New Roman" panose="02020603050405020304" pitchFamily="18" charset="0"/>
              </a:rPr>
              <a:t>Mission:</a:t>
            </a:r>
            <a:endParaRPr lang="en-US" sz="2200" b="1" dirty="0">
              <a:solidFill>
                <a:srgbClr val="FF00FF"/>
              </a:solidFill>
              <a:latin typeface="Times New Roman" panose="02020603050405020304" pitchFamily="18" charset="0"/>
              <a:cs typeface="Times New Roman" panose="02020603050405020304" pitchFamily="18" charset="0"/>
            </a:endParaRPr>
          </a:p>
          <a:p>
            <a:pPr marL="26987" algn="just">
              <a:buClr>
                <a:srgbClr val="0000FF"/>
              </a:buClr>
            </a:pPr>
            <a:r>
              <a:rPr lang="en-US" sz="2400" dirty="0">
                <a:solidFill>
                  <a:schemeClr val="tx1"/>
                </a:solidFill>
                <a:latin typeface="Times New Roman" panose="02020603050405020304" pitchFamily="18" charset="0"/>
                <a:cs typeface="Times New Roman" panose="02020603050405020304" pitchFamily="18" charset="0"/>
              </a:rPr>
              <a:t>Accomplish excellence in curricular, co-curricular activities with a committed faculty through teaching and research which creates technically competent and dedicated civil engineers to serve their surroundings with pride.</a:t>
            </a:r>
          </a:p>
          <a:p>
            <a:pPr marL="26987" algn="just">
              <a:buClr>
                <a:srgbClr val="0000FF"/>
              </a:buClr>
            </a:pPr>
            <a:endParaRPr lang="en-US" dirty="0">
              <a:solidFill>
                <a:srgbClr val="0000FF"/>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546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685800"/>
          </a:xfrm>
        </p:spPr>
        <p:txBody>
          <a:bodyPr anchor="ctr">
            <a:noAutofit/>
          </a:bodyPr>
          <a:lstStyle/>
          <a:p>
            <a:pPr algn="just"/>
            <a:r>
              <a:rPr lang="en-US" sz="3000" b="1" dirty="0">
                <a:solidFill>
                  <a:srgbClr val="FF0000"/>
                </a:solidFill>
                <a:effectLst/>
                <a:latin typeface="Bookman Old Style" panose="02050604050505020204" pitchFamily="18" charset="0"/>
                <a:cs typeface="Times New Roman" panose="02020603050405020304" pitchFamily="18" charset="0"/>
              </a:rPr>
              <a:t>Program Educational </a:t>
            </a:r>
            <a:r>
              <a:rPr lang="en-US" sz="3000" b="1" dirty="0" smtClean="0">
                <a:solidFill>
                  <a:srgbClr val="FF0000"/>
                </a:solidFill>
                <a:effectLst/>
                <a:latin typeface="Bookman Old Style" panose="02050604050505020204" pitchFamily="18" charset="0"/>
                <a:cs typeface="Times New Roman" panose="02020603050405020304" pitchFamily="18" charset="0"/>
              </a:rPr>
              <a:t>Objective-PEO</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1295400"/>
            <a:ext cx="8305800" cy="4800600"/>
          </a:xfrm>
        </p:spPr>
        <p:txBody>
          <a:bodyPr>
            <a:noAutofit/>
          </a:bodyPr>
          <a:lstStyle/>
          <a:p>
            <a:pPr marL="484632" indent="-457200" algn="just">
              <a:buClr>
                <a:srgbClr val="0000FF"/>
              </a:buClr>
              <a:buFont typeface="Symbol" panose="05050102010706020507" pitchFamily="18" charset="2"/>
              <a:buChar char="·"/>
            </a:pPr>
            <a:r>
              <a:rPr lang="en-US" dirty="0">
                <a:solidFill>
                  <a:srgbClr val="0000FF"/>
                </a:solidFill>
                <a:latin typeface="Times New Roman" panose="02020603050405020304" pitchFamily="18" charset="0"/>
                <a:cs typeface="Times New Roman" panose="02020603050405020304" pitchFamily="18" charset="0"/>
              </a:rPr>
              <a:t>The educational objectives of an engineering degree program are the statements that describe the expected achievements of graduates in their career, and also in particular, what the graduates are expected to perform and achieve during the </a:t>
            </a:r>
            <a:r>
              <a:rPr lang="en-US" b="1" dirty="0">
                <a:solidFill>
                  <a:srgbClr val="FF0000"/>
                </a:solidFill>
                <a:latin typeface="Times New Roman" panose="02020603050405020304" pitchFamily="18" charset="0"/>
                <a:cs typeface="Times New Roman" panose="02020603050405020304" pitchFamily="18" charset="0"/>
              </a:rPr>
              <a:t>first few years after graduation</a:t>
            </a:r>
            <a:r>
              <a:rPr lang="en-US" dirty="0">
                <a:solidFill>
                  <a:srgbClr val="0000FF"/>
                </a:solidFill>
                <a:latin typeface="Times New Roman" panose="02020603050405020304" pitchFamily="18" charset="0"/>
                <a:cs typeface="Times New Roman" panose="02020603050405020304" pitchFamily="18" charset="0"/>
              </a:rPr>
              <a:t>. </a:t>
            </a:r>
          </a:p>
          <a:p>
            <a:pPr marL="484632" indent="-457200" algn="just">
              <a:buClr>
                <a:srgbClr val="0000FF"/>
              </a:buClr>
              <a:buFont typeface="Symbol" panose="05050102010706020507" pitchFamily="18" charset="2"/>
              <a:buChar char="·"/>
            </a:pPr>
            <a:r>
              <a:rPr lang="en-US" dirty="0">
                <a:solidFill>
                  <a:srgbClr val="0000FF"/>
                </a:solidFill>
                <a:latin typeface="Times New Roman" panose="02020603050405020304" pitchFamily="18" charset="0"/>
                <a:cs typeface="Times New Roman" panose="02020603050405020304" pitchFamily="18" charset="0"/>
              </a:rPr>
              <a:t>The PEOs, may be guided by global and local needs, vision of the Institution, long term goals etc.</a:t>
            </a:r>
          </a:p>
          <a:p>
            <a:pPr marL="484632"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For </a:t>
            </a:r>
            <a:r>
              <a:rPr lang="en-US" dirty="0">
                <a:solidFill>
                  <a:srgbClr val="0000FF"/>
                </a:solidFill>
                <a:latin typeface="Times New Roman" panose="02020603050405020304" pitchFamily="18" charset="0"/>
                <a:cs typeface="Times New Roman" panose="02020603050405020304" pitchFamily="18" charset="0"/>
              </a:rPr>
              <a:t>defining the PEOs the faculty members of the program must continuously work with </a:t>
            </a:r>
            <a:r>
              <a:rPr lang="en-US" dirty="0" smtClean="0">
                <a:solidFill>
                  <a:srgbClr val="0000FF"/>
                </a:solidFill>
                <a:latin typeface="Times New Roman" panose="02020603050405020304" pitchFamily="18" charset="0"/>
                <a:cs typeface="Times New Roman" panose="02020603050405020304" pitchFamily="18" charset="0"/>
              </a:rPr>
              <a:t>all </a:t>
            </a:r>
          </a:p>
          <a:p>
            <a:pPr marL="457200" algn="just">
              <a:buClr>
                <a:srgbClr val="0000FF"/>
              </a:buClr>
            </a:pPr>
            <a:r>
              <a:rPr lang="en-US" dirty="0" smtClean="0">
                <a:solidFill>
                  <a:srgbClr val="0000FF"/>
                </a:solidFill>
                <a:latin typeface="Times New Roman" panose="02020603050405020304" pitchFamily="18" charset="0"/>
                <a:cs typeface="Times New Roman" panose="02020603050405020304" pitchFamily="18" charset="0"/>
              </a:rPr>
              <a:t>Stakeholders</a:t>
            </a:r>
            <a:r>
              <a:rPr lang="en-US" dirty="0">
                <a:solidFill>
                  <a:srgbClr val="0000FF"/>
                </a:solidFill>
                <a:latin typeface="Times New Roman" panose="02020603050405020304" pitchFamily="18" charset="0"/>
                <a:cs typeface="Times New Roman" panose="02020603050405020304" pitchFamily="18" charset="0"/>
              </a:rPr>
              <a:t>: </a:t>
            </a:r>
            <a:r>
              <a:rPr lang="en-US" dirty="0" smtClean="0">
                <a:solidFill>
                  <a:srgbClr val="0000FF"/>
                </a:solidFill>
                <a:latin typeface="Times New Roman" panose="02020603050405020304" pitchFamily="18" charset="0"/>
                <a:cs typeface="Times New Roman" panose="02020603050405020304" pitchFamily="18" charset="0"/>
              </a:rPr>
              <a:t>Local Employers</a:t>
            </a:r>
            <a:r>
              <a:rPr lang="en-US" dirty="0">
                <a:solidFill>
                  <a:srgbClr val="0000FF"/>
                </a:solidFill>
                <a:latin typeface="Times New Roman" panose="02020603050405020304" pitchFamily="18" charset="0"/>
                <a:cs typeface="Times New Roman" panose="02020603050405020304" pitchFamily="18" charset="0"/>
              </a:rPr>
              <a:t>, </a:t>
            </a:r>
            <a:r>
              <a:rPr lang="en-US" dirty="0" smtClean="0">
                <a:solidFill>
                  <a:srgbClr val="0000FF"/>
                </a:solidFill>
                <a:latin typeface="Times New Roman" panose="02020603050405020304" pitchFamily="18" charset="0"/>
                <a:cs typeface="Times New Roman" panose="02020603050405020304" pitchFamily="18" charset="0"/>
              </a:rPr>
              <a:t>Industry</a:t>
            </a:r>
            <a:r>
              <a:rPr lang="en-US" dirty="0">
                <a:solidFill>
                  <a:srgbClr val="0000FF"/>
                </a:solidFill>
                <a:latin typeface="Times New Roman" panose="02020603050405020304" pitchFamily="18" charset="0"/>
                <a:cs typeface="Times New Roman" panose="02020603050405020304" pitchFamily="18" charset="0"/>
              </a:rPr>
              <a:t>, </a:t>
            </a:r>
            <a:r>
              <a:rPr lang="en-US" dirty="0" smtClean="0">
                <a:solidFill>
                  <a:srgbClr val="0000FF"/>
                </a:solidFill>
                <a:latin typeface="Times New Roman" panose="02020603050405020304" pitchFamily="18" charset="0"/>
                <a:cs typeface="Times New Roman" panose="02020603050405020304" pitchFamily="18" charset="0"/>
              </a:rPr>
              <a:t>Students </a:t>
            </a:r>
            <a:r>
              <a:rPr lang="en-US" dirty="0">
                <a:solidFill>
                  <a:srgbClr val="0000FF"/>
                </a:solidFill>
                <a:latin typeface="Times New Roman" panose="02020603050405020304" pitchFamily="18" charset="0"/>
                <a:cs typeface="Times New Roman" panose="02020603050405020304" pitchFamily="18" charset="0"/>
              </a:rPr>
              <a:t>and the </a:t>
            </a:r>
            <a:r>
              <a:rPr lang="en-US" dirty="0" smtClean="0">
                <a:solidFill>
                  <a:srgbClr val="0000FF"/>
                </a:solidFill>
                <a:latin typeface="Times New Roman" panose="02020603050405020304" pitchFamily="18" charset="0"/>
                <a:cs typeface="Times New Roman" panose="02020603050405020304" pitchFamily="18" charset="0"/>
              </a:rPr>
              <a:t>Alumni</a:t>
            </a:r>
            <a:endParaRPr lang="en-US" dirty="0">
              <a:solidFill>
                <a:srgbClr val="0000FF"/>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3942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228600"/>
            <a:ext cx="8356600" cy="685800"/>
          </a:xfrm>
        </p:spPr>
        <p:txBody>
          <a:bodyPr anchor="ctr">
            <a:noAutofit/>
          </a:bodyPr>
          <a:lstStyle/>
          <a:p>
            <a:pPr algn="just"/>
            <a:r>
              <a:rPr lang="en-US" sz="3000" b="1" dirty="0" smtClean="0">
                <a:solidFill>
                  <a:srgbClr val="FF0000"/>
                </a:solidFill>
                <a:effectLst/>
                <a:latin typeface="Bookman Old Style" panose="02050604050505020204" pitchFamily="18" charset="0"/>
                <a:cs typeface="Times New Roman" panose="02020603050405020304" pitchFamily="18" charset="0"/>
              </a:rPr>
              <a:t>PEOs </a:t>
            </a:r>
            <a:r>
              <a:rPr lang="en-US" sz="1800" b="1" dirty="0" smtClean="0">
                <a:solidFill>
                  <a:srgbClr val="00B050"/>
                </a:solidFill>
                <a:effectLst/>
                <a:latin typeface="Bookman Old Style" panose="02050604050505020204" pitchFamily="18" charset="0"/>
                <a:cs typeface="Times New Roman" panose="02020603050405020304" pitchFamily="18" charset="0"/>
              </a:rPr>
              <a:t>(Samples)</a:t>
            </a:r>
            <a:endParaRPr lang="en-US" sz="1800" b="1" dirty="0">
              <a:solidFill>
                <a:srgbClr val="00B05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990600"/>
            <a:ext cx="8305800" cy="5562600"/>
          </a:xfrm>
        </p:spPr>
        <p:txBody>
          <a:bodyPr anchor="t">
            <a:noAutofit/>
          </a:bodyPr>
          <a:lstStyle/>
          <a:p>
            <a:pPr algn="just">
              <a:buClr>
                <a:srgbClr val="0000FF"/>
              </a:buClr>
            </a:pPr>
            <a:r>
              <a:rPr lang="en-US" sz="2200" dirty="0" smtClean="0">
                <a:solidFill>
                  <a:srgbClr val="0000FF"/>
                </a:solidFill>
                <a:latin typeface="Times New Roman" panose="02020603050405020304" pitchFamily="18" charset="0"/>
                <a:cs typeface="Times New Roman" panose="02020603050405020304" pitchFamily="18" charset="0"/>
              </a:rPr>
              <a:t>PEO1:</a:t>
            </a:r>
          </a:p>
          <a:p>
            <a:pPr algn="just">
              <a:buClr>
                <a:srgbClr val="0000FF"/>
              </a:buClr>
            </a:pPr>
            <a:r>
              <a:rPr lang="en-US" sz="2400" dirty="0" smtClean="0">
                <a:solidFill>
                  <a:srgbClr val="C00000"/>
                </a:solidFill>
                <a:latin typeface="Times New Roman" panose="02020603050405020304" pitchFamily="18" charset="0"/>
                <a:cs typeface="Times New Roman" panose="02020603050405020304" pitchFamily="18" charset="0"/>
              </a:rPr>
              <a:t>Graduate will compete on a global platform to pursue their professional career in Electrical Engineering and allied disciplines.</a:t>
            </a:r>
          </a:p>
          <a:p>
            <a:pPr algn="just">
              <a:buClr>
                <a:srgbClr val="0000FF"/>
              </a:buClr>
            </a:pPr>
            <a:r>
              <a:rPr lang="en-US" sz="2200" dirty="0">
                <a:solidFill>
                  <a:srgbClr val="0000FF"/>
                </a:solidFill>
                <a:latin typeface="Times New Roman" panose="02020603050405020304" pitchFamily="18" charset="0"/>
                <a:cs typeface="Times New Roman" panose="02020603050405020304" pitchFamily="18" charset="0"/>
              </a:rPr>
              <a:t>PEO2:</a:t>
            </a:r>
          </a:p>
          <a:p>
            <a:pPr algn="just">
              <a:buClr>
                <a:srgbClr val="0000FF"/>
              </a:buClr>
            </a:pPr>
            <a:r>
              <a:rPr lang="en-US" sz="2400" dirty="0" smtClean="0">
                <a:solidFill>
                  <a:srgbClr val="336600"/>
                </a:solidFill>
                <a:latin typeface="Times New Roman" panose="02020603050405020304" pitchFamily="18" charset="0"/>
                <a:cs typeface="Times New Roman" panose="02020603050405020304" pitchFamily="18" charset="0"/>
              </a:rPr>
              <a:t>Graduates will pursue higher education and/or engage in continuous up gradation of their professional skills.</a:t>
            </a:r>
          </a:p>
          <a:p>
            <a:pPr algn="just">
              <a:buClr>
                <a:srgbClr val="0000FF"/>
              </a:buClr>
            </a:pPr>
            <a:r>
              <a:rPr lang="en-US" sz="2200" dirty="0">
                <a:solidFill>
                  <a:srgbClr val="0000FF"/>
                </a:solidFill>
                <a:latin typeface="Times New Roman" panose="02020603050405020304" pitchFamily="18" charset="0"/>
                <a:cs typeface="Times New Roman" panose="02020603050405020304" pitchFamily="18" charset="0"/>
              </a:rPr>
              <a:t>PEO3</a:t>
            </a:r>
            <a:r>
              <a:rPr lang="en-US" sz="2400" dirty="0" smtClean="0">
                <a:solidFill>
                  <a:srgbClr val="0000FF"/>
                </a:solidFill>
                <a:latin typeface="Times New Roman" panose="02020603050405020304" pitchFamily="18" charset="0"/>
                <a:cs typeface="Times New Roman" panose="02020603050405020304" pitchFamily="18" charset="0"/>
              </a:rPr>
              <a:t>:</a:t>
            </a:r>
          </a:p>
          <a:p>
            <a:pPr algn="just">
              <a:buClr>
                <a:srgbClr val="0000FF"/>
              </a:buClr>
            </a:pPr>
            <a:r>
              <a:rPr lang="en-US" sz="2400" dirty="0" smtClean="0">
                <a:solidFill>
                  <a:srgbClr val="FF0000"/>
                </a:solidFill>
                <a:latin typeface="Times New Roman" panose="02020603050405020304" pitchFamily="18" charset="0"/>
                <a:cs typeface="Times New Roman" panose="02020603050405020304" pitchFamily="18" charset="0"/>
              </a:rPr>
              <a:t>Graduate will communicate effectively and will demonstrate professional behaviour while working in diverse team.</a:t>
            </a:r>
          </a:p>
          <a:p>
            <a:pPr algn="just">
              <a:buClr>
                <a:srgbClr val="0000FF"/>
              </a:buClr>
            </a:pPr>
            <a:r>
              <a:rPr lang="en-US" sz="2200" dirty="0">
                <a:solidFill>
                  <a:srgbClr val="0000FF"/>
                </a:solidFill>
                <a:latin typeface="Times New Roman" panose="02020603050405020304" pitchFamily="18" charset="0"/>
                <a:cs typeface="Times New Roman" panose="02020603050405020304" pitchFamily="18" charset="0"/>
              </a:rPr>
              <a:t>PEO4:</a:t>
            </a:r>
          </a:p>
          <a:p>
            <a:pPr algn="just">
              <a:buClr>
                <a:srgbClr val="0000FF"/>
              </a:buClr>
            </a:pPr>
            <a:r>
              <a:rPr lang="en-US" sz="2400" dirty="0" smtClean="0">
                <a:solidFill>
                  <a:srgbClr val="7030A0"/>
                </a:solidFill>
                <a:latin typeface="Times New Roman" panose="02020603050405020304" pitchFamily="18" charset="0"/>
                <a:cs typeface="Times New Roman" panose="02020603050405020304" pitchFamily="18" charset="0"/>
              </a:rPr>
              <a:t>Graduates will demonstrate concern for society and environment.</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8778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04800"/>
            <a:ext cx="8356600" cy="685800"/>
          </a:xfrm>
        </p:spPr>
        <p:txBody>
          <a:bodyPr anchor="ctr">
            <a:noAutofit/>
          </a:bodyPr>
          <a:lstStyle/>
          <a:p>
            <a:pPr algn="just"/>
            <a:r>
              <a:rPr lang="en-US" sz="1800" b="1" dirty="0">
                <a:solidFill>
                  <a:srgbClr val="FF0000"/>
                </a:solidFill>
                <a:effectLst/>
                <a:latin typeface="Bookman Old Style" panose="02050604050505020204" pitchFamily="18" charset="0"/>
                <a:cs typeface="Times New Roman" panose="02020603050405020304" pitchFamily="18" charset="0"/>
              </a:rPr>
              <a:t>(</a:t>
            </a:r>
            <a:r>
              <a:rPr lang="en-US" sz="1800" b="1" dirty="0">
                <a:solidFill>
                  <a:srgbClr val="00B050"/>
                </a:solidFill>
                <a:effectLst/>
                <a:latin typeface="Bookman Old Style" panose="02050604050505020204" pitchFamily="18" charset="0"/>
                <a:cs typeface="Times New Roman" panose="02020603050405020304" pitchFamily="18" charset="0"/>
              </a:rPr>
              <a:t>Samples </a:t>
            </a:r>
            <a:r>
              <a:rPr lang="en-US" sz="1800" b="1" dirty="0" smtClean="0">
                <a:solidFill>
                  <a:srgbClr val="00B050"/>
                </a:solidFill>
                <a:effectLst/>
                <a:latin typeface="Bookman Old Style" panose="02050604050505020204" pitchFamily="18" charset="0"/>
                <a:cs typeface="Times New Roman" panose="02020603050405020304" pitchFamily="18" charset="0"/>
              </a:rPr>
              <a:t>2</a:t>
            </a:r>
            <a:r>
              <a:rPr lang="en-US" sz="1800" b="1" dirty="0" smtClean="0">
                <a:solidFill>
                  <a:srgbClr val="FF0000"/>
                </a:solidFill>
                <a:effectLst/>
                <a:latin typeface="Bookman Old Style" panose="02050604050505020204" pitchFamily="18" charset="0"/>
                <a:cs typeface="Times New Roman" panose="02020603050405020304" pitchFamily="18" charset="0"/>
              </a:rPr>
              <a:t> - Civil Engineering) </a:t>
            </a:r>
            <a:endParaRPr lang="en-US" sz="18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1066800"/>
            <a:ext cx="8305800" cy="3886200"/>
          </a:xfrm>
        </p:spPr>
        <p:txBody>
          <a:bodyPr anchor="t">
            <a:noAutofit/>
          </a:bodyPr>
          <a:lstStyle/>
          <a:p>
            <a:pPr algn="just">
              <a:buClr>
                <a:srgbClr val="0000FF"/>
              </a:buClr>
            </a:pPr>
            <a:r>
              <a:rPr lang="en-US" sz="2200" dirty="0">
                <a:solidFill>
                  <a:srgbClr val="0000FF"/>
                </a:solidFill>
                <a:latin typeface="Times New Roman" panose="02020603050405020304" pitchFamily="18" charset="0"/>
                <a:cs typeface="Times New Roman" panose="02020603050405020304" pitchFamily="18" charset="0"/>
              </a:rPr>
              <a:t>PEO1:</a:t>
            </a:r>
          </a:p>
          <a:p>
            <a:pPr algn="just">
              <a:buClr>
                <a:srgbClr val="0000FF"/>
              </a:buClr>
            </a:pPr>
            <a:r>
              <a:rPr lang="en-US" sz="2400" dirty="0">
                <a:solidFill>
                  <a:srgbClr val="C00000"/>
                </a:solidFill>
                <a:latin typeface="Times New Roman" panose="02020603050405020304" pitchFamily="18" charset="0"/>
                <a:cs typeface="Times New Roman" panose="02020603050405020304" pitchFamily="18" charset="0"/>
              </a:rPr>
              <a:t>Practice civil engineering in construction industry, public sector undertaking and as an entrepreneur for successful professional career.</a:t>
            </a:r>
          </a:p>
          <a:p>
            <a:pPr algn="just">
              <a:buClr>
                <a:srgbClr val="0000FF"/>
              </a:buClr>
            </a:pPr>
            <a:r>
              <a:rPr lang="en-US" sz="2200" dirty="0">
                <a:solidFill>
                  <a:srgbClr val="0000FF"/>
                </a:solidFill>
                <a:latin typeface="Times New Roman" panose="02020603050405020304" pitchFamily="18" charset="0"/>
                <a:cs typeface="Times New Roman" panose="02020603050405020304" pitchFamily="18" charset="0"/>
              </a:rPr>
              <a:t>PEO2:</a:t>
            </a:r>
          </a:p>
          <a:p>
            <a:pPr algn="just">
              <a:buClr>
                <a:srgbClr val="0000FF"/>
              </a:buClr>
            </a:pPr>
            <a:r>
              <a:rPr lang="en-US" sz="2400" dirty="0">
                <a:solidFill>
                  <a:srgbClr val="336600"/>
                </a:solidFill>
                <a:latin typeface="Times New Roman" panose="02020603050405020304" pitchFamily="18" charset="0"/>
                <a:cs typeface="Times New Roman" panose="02020603050405020304" pitchFamily="18" charset="0"/>
              </a:rPr>
              <a:t>Pursue higher education for professional development</a:t>
            </a:r>
          </a:p>
          <a:p>
            <a:pPr algn="just">
              <a:buClr>
                <a:srgbClr val="0000FF"/>
              </a:buClr>
            </a:pPr>
            <a:r>
              <a:rPr lang="en-US" sz="2200" dirty="0">
                <a:solidFill>
                  <a:srgbClr val="0000FF"/>
                </a:solidFill>
                <a:latin typeface="Times New Roman" panose="02020603050405020304" pitchFamily="18" charset="0"/>
                <a:cs typeface="Times New Roman" panose="02020603050405020304" pitchFamily="18" charset="0"/>
              </a:rPr>
              <a:t>PEO3</a:t>
            </a:r>
            <a:r>
              <a:rPr lang="en-US" sz="2400" dirty="0" smtClean="0">
                <a:solidFill>
                  <a:srgbClr val="0000FF"/>
                </a:solidFill>
                <a:latin typeface="Times New Roman" panose="02020603050405020304" pitchFamily="18" charset="0"/>
                <a:cs typeface="Times New Roman" panose="02020603050405020304" pitchFamily="18" charset="0"/>
              </a:rPr>
              <a:t>:</a:t>
            </a:r>
          </a:p>
          <a:p>
            <a:pPr algn="just">
              <a:buClr>
                <a:srgbClr val="0000FF"/>
              </a:buClr>
            </a:pPr>
            <a:r>
              <a:rPr lang="en-US" sz="2400" dirty="0">
                <a:solidFill>
                  <a:srgbClr val="7030A0"/>
                </a:solidFill>
                <a:latin typeface="Times New Roman" panose="02020603050405020304" pitchFamily="18" charset="0"/>
                <a:cs typeface="Times New Roman" panose="02020603050405020304" pitchFamily="18" charset="0"/>
              </a:rPr>
              <a:t>Exhibit leadership qualities with demonstrable attributes in lifelong learning to contribute to the societal needs.</a:t>
            </a:r>
          </a:p>
        </p:txBody>
      </p:sp>
    </p:spTree>
    <p:extLst>
      <p:ext uri="{BB962C8B-B14F-4D97-AF65-F5344CB8AC3E}">
        <p14:creationId xmlns:p14="http://schemas.microsoft.com/office/powerpoint/2010/main" val="3540293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685800"/>
          </a:xfrm>
        </p:spPr>
        <p:txBody>
          <a:bodyPr anchor="ctr">
            <a:noAutofit/>
          </a:bodyPr>
          <a:lstStyle/>
          <a:p>
            <a:pPr algn="just"/>
            <a:r>
              <a:rPr lang="en-US" sz="3000" b="1" dirty="0">
                <a:solidFill>
                  <a:srgbClr val="FF0000"/>
                </a:solidFill>
                <a:effectLst/>
                <a:latin typeface="Bookman Old Style" panose="02050604050505020204" pitchFamily="18" charset="0"/>
                <a:cs typeface="Times New Roman" panose="02020603050405020304" pitchFamily="18" charset="0"/>
              </a:rPr>
              <a:t>Processes for PEOs</a:t>
            </a:r>
          </a:p>
        </p:txBody>
      </p:sp>
      <p:sp>
        <p:nvSpPr>
          <p:cNvPr id="3" name="Subtitle 2"/>
          <p:cNvSpPr>
            <a:spLocks noGrp="1"/>
          </p:cNvSpPr>
          <p:nvPr>
            <p:ph type="subTitle" idx="1"/>
          </p:nvPr>
        </p:nvSpPr>
        <p:spPr>
          <a:xfrm>
            <a:off x="1295400" y="1295400"/>
            <a:ext cx="8305800" cy="4191000"/>
          </a:xfrm>
        </p:spPr>
        <p:txBody>
          <a:bodyPr anchor="ctr">
            <a:noAutofit/>
          </a:bodyPr>
          <a:lstStyle/>
          <a:p>
            <a:pPr marL="541782" indent="-514350" algn="just">
              <a:buClr>
                <a:srgbClr val="0000FF"/>
              </a:buClr>
              <a:buFont typeface="Symbol" panose="05050102010706020507" pitchFamily="18" charset="2"/>
              <a:buChar char="·"/>
            </a:pPr>
            <a:r>
              <a:rPr lang="en-US" sz="3200" dirty="0" smtClean="0">
                <a:solidFill>
                  <a:srgbClr val="0000FF"/>
                </a:solidFill>
                <a:latin typeface="Times New Roman" panose="02020603050405020304" pitchFamily="18" charset="0"/>
                <a:cs typeface="Times New Roman" panose="02020603050405020304" pitchFamily="18" charset="0"/>
              </a:rPr>
              <a:t>Feedback </a:t>
            </a:r>
            <a:r>
              <a:rPr lang="en-US" sz="3200" dirty="0">
                <a:solidFill>
                  <a:srgbClr val="0000FF"/>
                </a:solidFill>
                <a:latin typeface="Times New Roman" panose="02020603050405020304" pitchFamily="18" charset="0"/>
                <a:cs typeface="Times New Roman" panose="02020603050405020304" pitchFamily="18" charset="0"/>
              </a:rPr>
              <a:t>format for collecting data from stakeholders</a:t>
            </a:r>
          </a:p>
          <a:p>
            <a:pPr marL="541782" indent="-514350" algn="just">
              <a:buClr>
                <a:srgbClr val="0000FF"/>
              </a:buClr>
              <a:buFont typeface="Symbol" panose="05050102010706020507" pitchFamily="18" charset="2"/>
              <a:buChar char="·"/>
            </a:pPr>
            <a:r>
              <a:rPr lang="en-US" sz="3200" dirty="0" smtClean="0">
                <a:solidFill>
                  <a:srgbClr val="0000FF"/>
                </a:solidFill>
                <a:latin typeface="Times New Roman" panose="02020603050405020304" pitchFamily="18" charset="0"/>
                <a:cs typeface="Times New Roman" panose="02020603050405020304" pitchFamily="18" charset="0"/>
              </a:rPr>
              <a:t>A </a:t>
            </a:r>
            <a:r>
              <a:rPr lang="en-US" sz="3200" dirty="0">
                <a:solidFill>
                  <a:srgbClr val="0000FF"/>
                </a:solidFill>
                <a:latin typeface="Times New Roman" panose="02020603050405020304" pitchFamily="18" charset="0"/>
                <a:cs typeface="Times New Roman" panose="02020603050405020304" pitchFamily="18" charset="0"/>
              </a:rPr>
              <a:t>process by which PEOs are created and </a:t>
            </a:r>
            <a:r>
              <a:rPr lang="en-US" sz="3200" dirty="0" smtClean="0">
                <a:solidFill>
                  <a:srgbClr val="0000FF"/>
                </a:solidFill>
                <a:latin typeface="Times New Roman" panose="02020603050405020304" pitchFamily="18" charset="0"/>
                <a:cs typeface="Times New Roman" panose="02020603050405020304" pitchFamily="18" charset="0"/>
              </a:rPr>
              <a:t>reviewed periodically</a:t>
            </a:r>
            <a:endParaRPr lang="en-US" sz="3200" dirty="0">
              <a:solidFill>
                <a:srgbClr val="0000FF"/>
              </a:solidFill>
              <a:latin typeface="Times New Roman" panose="02020603050405020304" pitchFamily="18" charset="0"/>
              <a:cs typeface="Times New Roman" panose="02020603050405020304" pitchFamily="18" charset="0"/>
            </a:endParaRPr>
          </a:p>
          <a:p>
            <a:pPr marL="541782" indent="-514350" algn="just">
              <a:buClr>
                <a:srgbClr val="0000FF"/>
              </a:buClr>
              <a:buFont typeface="Symbol" panose="05050102010706020507" pitchFamily="18" charset="2"/>
              <a:buChar char="·"/>
            </a:pPr>
            <a:r>
              <a:rPr lang="en-US" sz="3200" dirty="0" smtClean="0">
                <a:solidFill>
                  <a:srgbClr val="0000FF"/>
                </a:solidFill>
                <a:latin typeface="Times New Roman" panose="02020603050405020304" pitchFamily="18" charset="0"/>
                <a:cs typeface="Times New Roman" panose="02020603050405020304" pitchFamily="18" charset="0"/>
              </a:rPr>
              <a:t>A process to evaluate to what extent PEOs are attained</a:t>
            </a:r>
          </a:p>
          <a:p>
            <a:pPr marL="541782" indent="-514350" algn="just">
              <a:buClr>
                <a:srgbClr val="0000FF"/>
              </a:buClr>
              <a:buFont typeface="Symbol" panose="05050102010706020507" pitchFamily="18" charset="2"/>
              <a:buChar char="·"/>
            </a:pPr>
            <a:r>
              <a:rPr lang="en-US" sz="3200" dirty="0" smtClean="0">
                <a:solidFill>
                  <a:srgbClr val="0000FF"/>
                </a:solidFill>
                <a:latin typeface="Times New Roman" panose="02020603050405020304" pitchFamily="18" charset="0"/>
                <a:cs typeface="Times New Roman" panose="02020603050405020304" pitchFamily="18" charset="0"/>
              </a:rPr>
              <a:t>Review, Mid correction, and Continuous Quality Improvement</a:t>
            </a:r>
            <a:endParaRPr lang="en-US" sz="3200" dirty="0">
              <a:solidFill>
                <a:srgbClr val="0000FF"/>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18215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8432804" cy="838200"/>
          </a:xfrm>
        </p:spPr>
        <p:txBody>
          <a:bodyPr anchor="ctr">
            <a:noAutofit/>
          </a:bodyPr>
          <a:lstStyle/>
          <a:p>
            <a:pPr algn="just"/>
            <a:r>
              <a:rPr lang="en-US" sz="2900" b="1" dirty="0" smtClean="0">
                <a:solidFill>
                  <a:srgbClr val="FF0000"/>
                </a:solidFill>
                <a:effectLst/>
                <a:latin typeface="Bookman Old Style" panose="02050604050505020204" pitchFamily="18" charset="0"/>
                <a:cs typeface="Times New Roman" panose="02020603050405020304" pitchFamily="18" charset="0"/>
              </a:rPr>
              <a:t>Program Outcomes</a:t>
            </a:r>
            <a:endParaRPr lang="en-US" sz="29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19200" y="1066800"/>
            <a:ext cx="8382000" cy="4343400"/>
          </a:xfrm>
        </p:spPr>
        <p:txBody>
          <a:bodyPr anchor="t">
            <a:noAutofit/>
          </a:bodyPr>
          <a:lstStyle/>
          <a:p>
            <a:pPr marL="457200" indent="-430213" algn="just">
              <a:buClr>
                <a:srgbClr val="0000FF"/>
              </a:buClr>
              <a:buFont typeface="Symbol" panose="05050102010706020507" pitchFamily="18" charset="2"/>
              <a:buChar char="·"/>
            </a:pPr>
            <a:r>
              <a:rPr lang="en-US" sz="3600" dirty="0">
                <a:solidFill>
                  <a:srgbClr val="0000FF"/>
                </a:solidFill>
                <a:latin typeface="Times New Roman" panose="02020603050405020304" pitchFamily="18" charset="0"/>
                <a:cs typeface="Times New Roman" panose="02020603050405020304" pitchFamily="18" charset="0"/>
              </a:rPr>
              <a:t>POs are statements about the knowledge, skills and  attitudes (attributes) the graduate of a formal engineering program should </a:t>
            </a:r>
            <a:r>
              <a:rPr lang="en-US" sz="3600" dirty="0" smtClean="0">
                <a:solidFill>
                  <a:srgbClr val="0000FF"/>
                </a:solidFill>
                <a:latin typeface="Times New Roman" panose="02020603050405020304" pitchFamily="18" charset="0"/>
                <a:cs typeface="Times New Roman" panose="02020603050405020304" pitchFamily="18" charset="0"/>
              </a:rPr>
              <a:t>have.</a:t>
            </a:r>
            <a:endParaRPr lang="en-US" sz="3600" dirty="0">
              <a:solidFill>
                <a:srgbClr val="0000FF"/>
              </a:solidFill>
              <a:latin typeface="Times New Roman" panose="02020603050405020304" pitchFamily="18" charset="0"/>
              <a:cs typeface="Times New Roman" panose="02020603050405020304" pitchFamily="18" charset="0"/>
            </a:endParaRPr>
          </a:p>
          <a:p>
            <a:pPr marL="457200" indent="-430213" algn="just">
              <a:buClr>
                <a:srgbClr val="0000FF"/>
              </a:buClr>
              <a:buFont typeface="Symbol" panose="05050102010706020507" pitchFamily="18" charset="2"/>
              <a:buChar char="·"/>
            </a:pPr>
            <a:r>
              <a:rPr lang="en-US" sz="3600" dirty="0">
                <a:solidFill>
                  <a:schemeClr val="tx1"/>
                </a:solidFill>
                <a:latin typeface="Times New Roman" panose="02020603050405020304" pitchFamily="18" charset="0"/>
                <a:cs typeface="Times New Roman" panose="02020603050405020304" pitchFamily="18" charset="0"/>
              </a:rPr>
              <a:t>Profile of the Graduates reached through POs - </a:t>
            </a:r>
            <a:r>
              <a:rPr lang="en-US" sz="3600" dirty="0" smtClean="0">
                <a:solidFill>
                  <a:srgbClr val="FF0000"/>
                </a:solidFill>
                <a:latin typeface="Times New Roman" panose="02020603050405020304" pitchFamily="18" charset="0"/>
                <a:cs typeface="Times New Roman" panose="02020603050405020304" pitchFamily="18" charset="0"/>
              </a:rPr>
              <a:t>Target</a:t>
            </a:r>
            <a:endParaRPr lang="en-US" sz="3600" dirty="0">
              <a:solidFill>
                <a:srgbClr val="FF0000"/>
              </a:solidFill>
              <a:latin typeface="Times New Roman" panose="02020603050405020304" pitchFamily="18" charset="0"/>
              <a:cs typeface="Times New Roman" panose="02020603050405020304" pitchFamily="18" charset="0"/>
            </a:endParaRPr>
          </a:p>
          <a:p>
            <a:pPr marL="457200" indent="-430213" algn="just">
              <a:buClr>
                <a:srgbClr val="0000FF"/>
              </a:buClr>
              <a:buFont typeface="Symbol" panose="05050102010706020507" pitchFamily="18" charset="2"/>
              <a:buChar char="·"/>
            </a:pPr>
            <a:r>
              <a:rPr lang="en-US" sz="3600" dirty="0" smtClean="0">
                <a:solidFill>
                  <a:srgbClr val="C00000"/>
                </a:solidFill>
                <a:latin typeface="Times New Roman" panose="02020603050405020304" pitchFamily="18" charset="0"/>
                <a:cs typeface="Times New Roman" panose="02020603050405020304" pitchFamily="18" charset="0"/>
              </a:rPr>
              <a:t>POs </a:t>
            </a:r>
            <a:r>
              <a:rPr lang="en-US" sz="3600" dirty="0">
                <a:solidFill>
                  <a:srgbClr val="C00000"/>
                </a:solidFill>
                <a:latin typeface="Times New Roman" panose="02020603050405020304" pitchFamily="18" charset="0"/>
                <a:cs typeface="Times New Roman" panose="02020603050405020304" pitchFamily="18" charset="0"/>
              </a:rPr>
              <a:t>are defined by Accreditation Agencies of the country (NBA in India)</a:t>
            </a:r>
          </a:p>
          <a:p>
            <a:pPr marL="457200" indent="-430213" algn="just">
              <a:buClr>
                <a:srgbClr val="0000FF"/>
              </a:buClr>
              <a:buFont typeface="Symbol" panose="05050102010706020507" pitchFamily="18" charset="2"/>
              <a:buChar char="·"/>
            </a:pPr>
            <a:r>
              <a:rPr lang="en-US" sz="3600" dirty="0">
                <a:solidFill>
                  <a:srgbClr val="0000FF"/>
                </a:solidFill>
                <a:latin typeface="Times New Roman" panose="02020603050405020304" pitchFamily="18" charset="0"/>
                <a:cs typeface="Times New Roman" panose="02020603050405020304" pitchFamily="18" charset="0"/>
              </a:rPr>
              <a:t>Defining these is the Starting Point </a:t>
            </a:r>
          </a:p>
          <a:p>
            <a:pPr marL="541782" indent="-514350" algn="just">
              <a:buClr>
                <a:srgbClr val="0000FF"/>
              </a:buClr>
              <a:buFont typeface="Symbol" panose="05050102010706020507" pitchFamily="18" charset="2"/>
              <a:buChar char="·"/>
            </a:pPr>
            <a:endParaRPr lang="en-US" dirty="0">
              <a:solidFill>
                <a:srgbClr val="0000FF"/>
              </a:solidFill>
              <a:latin typeface="Times New Roman" panose="02020603050405020304" pitchFamily="18" charset="0"/>
              <a:cs typeface="Times New Roman" panose="02020603050405020304" pitchFamily="18" charset="0"/>
            </a:endParaRPr>
          </a:p>
          <a:p>
            <a:pPr>
              <a:spcBef>
                <a:spcPts val="0"/>
              </a:spcBef>
            </a:pPr>
            <a:endParaRPr lang="en-US" dirty="0">
              <a:solidFill>
                <a:srgbClr val="0000FF"/>
              </a:solidFill>
              <a:latin typeface="Times New Roman" panose="02020603050405020304" pitchFamily="18" charset="0"/>
              <a:cs typeface="Times New Roman" panose="02020603050405020304" pitchFamily="18" charset="0"/>
            </a:endParaRPr>
          </a:p>
          <a:p>
            <a:pPr>
              <a:spcBef>
                <a:spcPts val="0"/>
              </a:spcBef>
            </a:pPr>
            <a:endParaRPr lang="en-US" dirty="0">
              <a:solidFill>
                <a:srgbClr val="0000FF"/>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990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04800"/>
            <a:ext cx="8356600" cy="609600"/>
          </a:xfrm>
        </p:spPr>
        <p:txBody>
          <a:bodyPr anchor="ctr">
            <a:noAutofit/>
          </a:bodyPr>
          <a:lstStyle/>
          <a:p>
            <a:pPr algn="just"/>
            <a:r>
              <a:rPr lang="en-US" sz="2900" b="1" dirty="0">
                <a:solidFill>
                  <a:srgbClr val="FF0000"/>
                </a:solidFill>
                <a:effectLst/>
                <a:latin typeface="Bookman Old Style" panose="02050604050505020204" pitchFamily="18" charset="0"/>
                <a:cs typeface="Times New Roman" panose="02020603050405020304" pitchFamily="18" charset="0"/>
              </a:rPr>
              <a:t>Program </a:t>
            </a:r>
            <a:r>
              <a:rPr lang="en-US" sz="2900" b="1" dirty="0" smtClean="0">
                <a:solidFill>
                  <a:srgbClr val="FF0000"/>
                </a:solidFill>
                <a:effectLst/>
                <a:latin typeface="Bookman Old Style" panose="02050604050505020204" pitchFamily="18" charset="0"/>
                <a:cs typeface="Times New Roman" panose="02020603050405020304" pitchFamily="18" charset="0"/>
              </a:rPr>
              <a:t>Outcomes (</a:t>
            </a:r>
            <a:r>
              <a:rPr lang="en-US" sz="2900" b="1" dirty="0">
                <a:solidFill>
                  <a:srgbClr val="FF0000"/>
                </a:solidFill>
                <a:effectLst/>
                <a:latin typeface="Bookman Old Style" panose="02050604050505020204" pitchFamily="18" charset="0"/>
                <a:cs typeface="Times New Roman" panose="02020603050405020304" pitchFamily="18" charset="0"/>
              </a:rPr>
              <a:t>POs)</a:t>
            </a:r>
          </a:p>
        </p:txBody>
      </p:sp>
      <p:sp>
        <p:nvSpPr>
          <p:cNvPr id="3" name="Subtitle 2"/>
          <p:cNvSpPr>
            <a:spLocks noGrp="1"/>
          </p:cNvSpPr>
          <p:nvPr>
            <p:ph type="subTitle" idx="1"/>
          </p:nvPr>
        </p:nvSpPr>
        <p:spPr>
          <a:xfrm>
            <a:off x="1219201" y="914400"/>
            <a:ext cx="8305800" cy="5791200"/>
          </a:xfrm>
        </p:spPr>
        <p:txBody>
          <a:bodyPr anchor="ctr">
            <a:noAutofit/>
          </a:bodyPr>
          <a:lstStyle/>
          <a:p>
            <a:pPr marL="342900" indent="-315913" algn="just">
              <a:buClr>
                <a:srgbClr val="0000FF"/>
              </a:buClr>
              <a:buFont typeface="+mj-lt"/>
              <a:buAutoNum type="arabicPeriod"/>
            </a:pPr>
            <a:r>
              <a:rPr lang="en-US" sz="2200" b="1" dirty="0" smtClean="0">
                <a:solidFill>
                  <a:srgbClr val="0000FF"/>
                </a:solidFill>
                <a:latin typeface="Times New Roman" panose="02020603050405020304" pitchFamily="18" charset="0"/>
                <a:cs typeface="Times New Roman" panose="02020603050405020304" pitchFamily="18" charset="0"/>
              </a:rPr>
              <a:t>Engineering Knowledge</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Apply the knowledge </a:t>
            </a:r>
            <a:r>
              <a:rPr lang="en-US" sz="2200" dirty="0" smtClean="0">
                <a:solidFill>
                  <a:schemeClr val="tx1"/>
                </a:solidFill>
                <a:latin typeface="Times New Roman" panose="02020603050405020304" pitchFamily="18" charset="0"/>
                <a:cs typeface="Times New Roman" panose="02020603050405020304" pitchFamily="18" charset="0"/>
              </a:rPr>
              <a:t>of mathematics</a:t>
            </a:r>
            <a:r>
              <a:rPr lang="en-US" sz="2200" dirty="0">
                <a:solidFill>
                  <a:schemeClr val="tx1"/>
                </a:solidFill>
                <a:latin typeface="Times New Roman" panose="02020603050405020304" pitchFamily="18" charset="0"/>
                <a:cs typeface="Times New Roman" panose="02020603050405020304" pitchFamily="18" charset="0"/>
              </a:rPr>
              <a:t>, science, engineering fundamentals, and </a:t>
            </a:r>
            <a:r>
              <a:rPr lang="en-US" sz="2200" dirty="0" smtClean="0">
                <a:solidFill>
                  <a:schemeClr val="tx1"/>
                </a:solidFill>
                <a:latin typeface="Times New Roman" panose="02020603050405020304" pitchFamily="18" charset="0"/>
                <a:cs typeface="Times New Roman" panose="02020603050405020304" pitchFamily="18" charset="0"/>
              </a:rPr>
              <a:t>an engineering </a:t>
            </a:r>
            <a:r>
              <a:rPr lang="en-US" sz="2200" dirty="0">
                <a:solidFill>
                  <a:schemeClr val="tx1"/>
                </a:solidFill>
                <a:latin typeface="Times New Roman" panose="02020603050405020304" pitchFamily="18" charset="0"/>
                <a:cs typeface="Times New Roman" panose="02020603050405020304" pitchFamily="18" charset="0"/>
              </a:rPr>
              <a:t>specialization to the solution of </a:t>
            </a:r>
            <a:r>
              <a:rPr lang="en-US" sz="2200" dirty="0" smtClean="0">
                <a:solidFill>
                  <a:srgbClr val="FF0000"/>
                </a:solidFill>
                <a:latin typeface="Times New Roman" panose="02020603050405020304" pitchFamily="18" charset="0"/>
                <a:cs typeface="Times New Roman" panose="02020603050405020304" pitchFamily="18" charset="0"/>
              </a:rPr>
              <a:t>complex engineering </a:t>
            </a:r>
            <a:r>
              <a:rPr lang="en-US" sz="2200" dirty="0">
                <a:solidFill>
                  <a:schemeClr val="tx1"/>
                </a:solidFill>
                <a:latin typeface="Times New Roman" panose="02020603050405020304" pitchFamily="18" charset="0"/>
                <a:cs typeface="Times New Roman" panose="02020603050405020304" pitchFamily="18" charset="0"/>
              </a:rPr>
              <a:t>problems.</a:t>
            </a:r>
          </a:p>
          <a:p>
            <a:pPr marL="342900" indent="-315913" algn="just">
              <a:buClr>
                <a:srgbClr val="FF0000"/>
              </a:buClr>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Problem Analysis</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Identify, formulate, review </a:t>
            </a:r>
            <a:r>
              <a:rPr lang="en-US" sz="2200" dirty="0" smtClean="0">
                <a:solidFill>
                  <a:schemeClr val="tx1"/>
                </a:solidFill>
                <a:latin typeface="Times New Roman" panose="02020603050405020304" pitchFamily="18" charset="0"/>
                <a:cs typeface="Times New Roman" panose="02020603050405020304" pitchFamily="18" charset="0"/>
              </a:rPr>
              <a:t>research literature</a:t>
            </a:r>
            <a:r>
              <a:rPr lang="en-US" sz="2200" dirty="0">
                <a:solidFill>
                  <a:schemeClr val="tx1"/>
                </a:solidFill>
                <a:latin typeface="Times New Roman" panose="02020603050405020304" pitchFamily="18" charset="0"/>
                <a:cs typeface="Times New Roman" panose="02020603050405020304" pitchFamily="18" charset="0"/>
              </a:rPr>
              <a:t>, and analyze </a:t>
            </a:r>
            <a:r>
              <a:rPr lang="en-US" sz="2200" dirty="0">
                <a:solidFill>
                  <a:srgbClr val="FF0000"/>
                </a:solidFill>
                <a:latin typeface="Times New Roman" panose="02020603050405020304" pitchFamily="18" charset="0"/>
                <a:cs typeface="Times New Roman" panose="02020603050405020304" pitchFamily="18" charset="0"/>
              </a:rPr>
              <a:t>complex engineering </a:t>
            </a:r>
            <a:r>
              <a:rPr lang="en-US" sz="2200" dirty="0" smtClean="0">
                <a:solidFill>
                  <a:schemeClr val="tx1"/>
                </a:solidFill>
                <a:latin typeface="Times New Roman" panose="02020603050405020304" pitchFamily="18" charset="0"/>
                <a:cs typeface="Times New Roman" panose="02020603050405020304" pitchFamily="18" charset="0"/>
              </a:rPr>
              <a:t>problems reaching substantiated </a:t>
            </a:r>
            <a:r>
              <a:rPr lang="en-US" sz="2200" dirty="0">
                <a:solidFill>
                  <a:schemeClr val="tx1"/>
                </a:solidFill>
                <a:latin typeface="Times New Roman" panose="02020603050405020304" pitchFamily="18" charset="0"/>
                <a:cs typeface="Times New Roman" panose="02020603050405020304" pitchFamily="18" charset="0"/>
              </a:rPr>
              <a:t>conclusions using first principles of mathematics</a:t>
            </a:r>
            <a:r>
              <a:rPr lang="en-US" sz="2200" dirty="0" smtClean="0">
                <a:solidFill>
                  <a:schemeClr val="tx1"/>
                </a:solidFill>
                <a:latin typeface="Times New Roman" panose="02020603050405020304" pitchFamily="18" charset="0"/>
                <a:cs typeface="Times New Roman" panose="02020603050405020304" pitchFamily="18" charset="0"/>
              </a:rPr>
              <a:t>, natural </a:t>
            </a:r>
            <a:r>
              <a:rPr lang="en-US" sz="2200" dirty="0">
                <a:solidFill>
                  <a:schemeClr val="tx1"/>
                </a:solidFill>
                <a:latin typeface="Times New Roman" panose="02020603050405020304" pitchFamily="18" charset="0"/>
                <a:cs typeface="Times New Roman" panose="02020603050405020304" pitchFamily="18" charset="0"/>
              </a:rPr>
              <a:t>sciences, and engineering sciences.</a:t>
            </a:r>
          </a:p>
          <a:p>
            <a:pPr marL="342900" indent="-315913" algn="just">
              <a:buClr>
                <a:srgbClr val="FF00FF"/>
              </a:buClr>
              <a:buFont typeface="+mj-lt"/>
              <a:buAutoNum type="arabicPeriod"/>
            </a:pPr>
            <a:r>
              <a:rPr lang="en-US" sz="2200" b="1" dirty="0" smtClean="0">
                <a:solidFill>
                  <a:srgbClr val="FF00FF"/>
                </a:solidFill>
                <a:latin typeface="Times New Roman" panose="02020603050405020304" pitchFamily="18" charset="0"/>
                <a:cs typeface="Times New Roman" panose="02020603050405020304" pitchFamily="18" charset="0"/>
              </a:rPr>
              <a:t>Design/Development </a:t>
            </a:r>
            <a:r>
              <a:rPr lang="en-US" sz="2200" b="1" dirty="0">
                <a:solidFill>
                  <a:srgbClr val="FF00FF"/>
                </a:solidFill>
                <a:latin typeface="Times New Roman" panose="02020603050405020304" pitchFamily="18" charset="0"/>
                <a:cs typeface="Times New Roman" panose="02020603050405020304" pitchFamily="18" charset="0"/>
              </a:rPr>
              <a:t>of </a:t>
            </a:r>
            <a:r>
              <a:rPr lang="en-US" sz="2200" b="1" dirty="0" smtClean="0">
                <a:solidFill>
                  <a:srgbClr val="FF00FF"/>
                </a:solidFill>
                <a:latin typeface="Times New Roman" panose="02020603050405020304" pitchFamily="18" charset="0"/>
                <a:cs typeface="Times New Roman" panose="02020603050405020304" pitchFamily="18" charset="0"/>
              </a:rPr>
              <a:t>Solutions</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Design solutions </a:t>
            </a:r>
            <a:r>
              <a:rPr lang="en-US" sz="2200" dirty="0" smtClean="0">
                <a:solidFill>
                  <a:schemeClr val="tx1"/>
                </a:solidFill>
                <a:latin typeface="Times New Roman" panose="02020603050405020304" pitchFamily="18" charset="0"/>
                <a:cs typeface="Times New Roman" panose="02020603050405020304" pitchFamily="18" charset="0"/>
              </a:rPr>
              <a:t>for </a:t>
            </a:r>
            <a:r>
              <a:rPr lang="en-US" sz="2200" dirty="0" smtClean="0">
                <a:solidFill>
                  <a:srgbClr val="FF0000"/>
                </a:solidFill>
                <a:latin typeface="Times New Roman" panose="02020603050405020304" pitchFamily="18" charset="0"/>
                <a:cs typeface="Times New Roman" panose="02020603050405020304" pitchFamily="18" charset="0"/>
              </a:rPr>
              <a:t>complex </a:t>
            </a:r>
            <a:r>
              <a:rPr lang="en-US" sz="2200" dirty="0">
                <a:solidFill>
                  <a:srgbClr val="FF0000"/>
                </a:solidFill>
                <a:latin typeface="Times New Roman" panose="02020603050405020304" pitchFamily="18" charset="0"/>
                <a:cs typeface="Times New Roman" panose="02020603050405020304" pitchFamily="18" charset="0"/>
              </a:rPr>
              <a:t>engineering problems</a:t>
            </a:r>
            <a:r>
              <a:rPr lang="en-US" sz="2200" dirty="0">
                <a:solidFill>
                  <a:schemeClr val="tx1"/>
                </a:solidFill>
                <a:latin typeface="Times New Roman" panose="02020603050405020304" pitchFamily="18" charset="0"/>
                <a:cs typeface="Times New Roman" panose="02020603050405020304" pitchFamily="18" charset="0"/>
              </a:rPr>
              <a:t> and design </a:t>
            </a:r>
            <a:r>
              <a:rPr lang="en-US" sz="2200" dirty="0" smtClean="0">
                <a:solidFill>
                  <a:schemeClr val="tx1"/>
                </a:solidFill>
                <a:latin typeface="Times New Roman" panose="02020603050405020304" pitchFamily="18" charset="0"/>
                <a:cs typeface="Times New Roman" panose="02020603050405020304" pitchFamily="18" charset="0"/>
              </a:rPr>
              <a:t>system components or </a:t>
            </a:r>
            <a:r>
              <a:rPr lang="en-US" sz="2200" dirty="0">
                <a:solidFill>
                  <a:schemeClr val="tx1"/>
                </a:solidFill>
                <a:latin typeface="Times New Roman" panose="02020603050405020304" pitchFamily="18" charset="0"/>
                <a:cs typeface="Times New Roman" panose="02020603050405020304" pitchFamily="18" charset="0"/>
              </a:rPr>
              <a:t>processes that meet the specified needs with </a:t>
            </a:r>
            <a:r>
              <a:rPr lang="en-US" sz="2200" dirty="0" smtClean="0">
                <a:solidFill>
                  <a:schemeClr val="tx1"/>
                </a:solidFill>
                <a:latin typeface="Times New Roman" panose="02020603050405020304" pitchFamily="18" charset="0"/>
                <a:cs typeface="Times New Roman" panose="02020603050405020304" pitchFamily="18" charset="0"/>
              </a:rPr>
              <a:t>appropriate consideration </a:t>
            </a:r>
            <a:r>
              <a:rPr lang="en-US" sz="2200" dirty="0">
                <a:solidFill>
                  <a:schemeClr val="tx1"/>
                </a:solidFill>
                <a:latin typeface="Times New Roman" panose="02020603050405020304" pitchFamily="18" charset="0"/>
                <a:cs typeface="Times New Roman" panose="02020603050405020304" pitchFamily="18" charset="0"/>
              </a:rPr>
              <a:t>for the public health and safety, and the cultural</a:t>
            </a:r>
            <a:r>
              <a:rPr lang="en-US" sz="2200" dirty="0" smtClean="0">
                <a:solidFill>
                  <a:schemeClr val="tx1"/>
                </a:solidFill>
                <a:latin typeface="Times New Roman" panose="02020603050405020304" pitchFamily="18" charset="0"/>
                <a:cs typeface="Times New Roman" panose="02020603050405020304" pitchFamily="18" charset="0"/>
              </a:rPr>
              <a:t>, societal</a:t>
            </a:r>
            <a:r>
              <a:rPr lang="en-US" sz="2200" dirty="0">
                <a:solidFill>
                  <a:schemeClr val="tx1"/>
                </a:solidFill>
                <a:latin typeface="Times New Roman" panose="02020603050405020304" pitchFamily="18" charset="0"/>
                <a:cs typeface="Times New Roman" panose="02020603050405020304" pitchFamily="18" charset="0"/>
              </a:rPr>
              <a:t>, and environmental </a:t>
            </a:r>
            <a:r>
              <a:rPr lang="en-US" sz="2200" dirty="0" smtClean="0">
                <a:solidFill>
                  <a:schemeClr val="tx1"/>
                </a:solidFill>
                <a:latin typeface="Times New Roman" panose="02020603050405020304" pitchFamily="18" charset="0"/>
                <a:cs typeface="Times New Roman" panose="02020603050405020304" pitchFamily="18" charset="0"/>
              </a:rPr>
              <a:t>considerations</a:t>
            </a:r>
          </a:p>
          <a:p>
            <a:pPr marL="342900" indent="-315913" algn="just">
              <a:buClr>
                <a:srgbClr val="660066"/>
              </a:buClr>
              <a:buFont typeface="+mj-lt"/>
              <a:buAutoNum type="arabicPeriod"/>
            </a:pPr>
            <a:r>
              <a:rPr lang="en-US" sz="2200" b="1" dirty="0" smtClean="0">
                <a:solidFill>
                  <a:srgbClr val="660066"/>
                </a:solidFill>
                <a:latin typeface="Times New Roman" panose="02020603050405020304" pitchFamily="18" charset="0"/>
                <a:cs typeface="Times New Roman" panose="02020603050405020304" pitchFamily="18" charset="0"/>
              </a:rPr>
              <a:t>Conduct Investigations </a:t>
            </a:r>
            <a:r>
              <a:rPr lang="en-US" sz="2200" b="1" dirty="0">
                <a:solidFill>
                  <a:srgbClr val="660066"/>
                </a:solidFill>
                <a:latin typeface="Times New Roman" panose="02020603050405020304" pitchFamily="18" charset="0"/>
                <a:cs typeface="Times New Roman" panose="02020603050405020304" pitchFamily="18" charset="0"/>
              </a:rPr>
              <a:t>of </a:t>
            </a:r>
            <a:r>
              <a:rPr lang="en-US" sz="2200" b="1" dirty="0" smtClean="0">
                <a:solidFill>
                  <a:srgbClr val="FF0000"/>
                </a:solidFill>
                <a:latin typeface="Times New Roman" panose="02020603050405020304" pitchFamily="18" charset="0"/>
                <a:cs typeface="Times New Roman" panose="02020603050405020304" pitchFamily="18" charset="0"/>
              </a:rPr>
              <a:t>Complex Problems</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Use research-based knowledge </a:t>
            </a:r>
            <a:r>
              <a:rPr lang="en-US" sz="2200" dirty="0">
                <a:solidFill>
                  <a:schemeClr val="tx1"/>
                </a:solidFill>
                <a:latin typeface="Times New Roman" panose="02020603050405020304" pitchFamily="18" charset="0"/>
                <a:cs typeface="Times New Roman" panose="02020603050405020304" pitchFamily="18" charset="0"/>
              </a:rPr>
              <a:t>and research methods </a:t>
            </a:r>
            <a:r>
              <a:rPr lang="en-US" sz="2200" dirty="0" smtClean="0">
                <a:solidFill>
                  <a:schemeClr val="tx1"/>
                </a:solidFill>
                <a:latin typeface="Times New Roman" panose="02020603050405020304" pitchFamily="18" charset="0"/>
                <a:cs typeface="Times New Roman" panose="02020603050405020304" pitchFamily="18" charset="0"/>
              </a:rPr>
              <a:t>including design </a:t>
            </a:r>
            <a:r>
              <a:rPr lang="en-US" sz="2200" dirty="0">
                <a:solidFill>
                  <a:schemeClr val="tx1"/>
                </a:solidFill>
                <a:latin typeface="Times New Roman" panose="02020603050405020304" pitchFamily="18" charset="0"/>
                <a:cs typeface="Times New Roman" panose="02020603050405020304" pitchFamily="18" charset="0"/>
              </a:rPr>
              <a:t>of </a:t>
            </a:r>
            <a:r>
              <a:rPr lang="en-US" sz="2200" dirty="0" smtClean="0">
                <a:solidFill>
                  <a:schemeClr val="tx1"/>
                </a:solidFill>
                <a:latin typeface="Times New Roman" panose="02020603050405020304" pitchFamily="18" charset="0"/>
                <a:cs typeface="Times New Roman" panose="02020603050405020304" pitchFamily="18" charset="0"/>
              </a:rPr>
              <a:t>experiments, analysis </a:t>
            </a:r>
            <a:r>
              <a:rPr lang="en-US" sz="2200" dirty="0">
                <a:solidFill>
                  <a:schemeClr val="tx1"/>
                </a:solidFill>
                <a:latin typeface="Times New Roman" panose="02020603050405020304" pitchFamily="18" charset="0"/>
                <a:cs typeface="Times New Roman" panose="02020603050405020304" pitchFamily="18" charset="0"/>
              </a:rPr>
              <a:t>and interpretation of data, </a:t>
            </a:r>
            <a:r>
              <a:rPr lang="en-US" sz="2200" dirty="0" smtClean="0">
                <a:solidFill>
                  <a:schemeClr val="tx1"/>
                </a:solidFill>
                <a:latin typeface="Times New Roman" panose="02020603050405020304" pitchFamily="18" charset="0"/>
                <a:cs typeface="Times New Roman" panose="02020603050405020304" pitchFamily="18" charset="0"/>
              </a:rPr>
              <a:t>and synthesis </a:t>
            </a:r>
            <a:r>
              <a:rPr lang="en-US" sz="2200" dirty="0">
                <a:solidFill>
                  <a:schemeClr val="tx1"/>
                </a:solidFill>
                <a:latin typeface="Times New Roman" panose="02020603050405020304" pitchFamily="18" charset="0"/>
                <a:cs typeface="Times New Roman" panose="02020603050405020304" pitchFamily="18" charset="0"/>
              </a:rPr>
              <a:t>of the information to provide valid conclusions</a:t>
            </a:r>
            <a:r>
              <a:rPr lang="en-US"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4120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381000"/>
          </a:xfrm>
        </p:spPr>
        <p:txBody>
          <a:bodyPr anchor="ctr">
            <a:noAutofit/>
          </a:bodyPr>
          <a:lstStyle/>
          <a:p>
            <a:pPr algn="r"/>
            <a:r>
              <a:rPr lang="en-US" sz="2000" b="1" dirty="0" smtClean="0">
                <a:solidFill>
                  <a:srgbClr val="FF0000"/>
                </a:solidFill>
                <a:effectLst/>
                <a:latin typeface="Bookman Old Style" panose="02050604050505020204" pitchFamily="18" charset="0"/>
                <a:cs typeface="Times New Roman" panose="02020603050405020304" pitchFamily="18" charset="0"/>
              </a:rPr>
              <a:t>Conti…</a:t>
            </a:r>
            <a:endParaRPr lang="en-US" sz="2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19201" y="990600"/>
            <a:ext cx="8305800" cy="5334000"/>
          </a:xfrm>
        </p:spPr>
        <p:txBody>
          <a:bodyPr anchor="t">
            <a:noAutofit/>
          </a:bodyPr>
          <a:lstStyle/>
          <a:p>
            <a:pPr marL="342900" indent="-315913" algn="just">
              <a:buClr>
                <a:srgbClr val="C00000"/>
              </a:buClr>
              <a:buFont typeface="+mj-lt"/>
              <a:buAutoNum type="arabicPeriod" startAt="5"/>
            </a:pPr>
            <a:r>
              <a:rPr lang="en-US" sz="2200" b="1" dirty="0" smtClean="0">
                <a:solidFill>
                  <a:srgbClr val="CC3300"/>
                </a:solidFill>
                <a:latin typeface="Times New Roman" panose="02020603050405020304" pitchFamily="18" charset="0"/>
                <a:cs typeface="Times New Roman" panose="02020603050405020304" pitchFamily="18" charset="0"/>
              </a:rPr>
              <a:t>Modern Tool Usage</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Create, select, and apply </a:t>
            </a:r>
            <a:r>
              <a:rPr lang="en-US" sz="2200" dirty="0" smtClean="0">
                <a:solidFill>
                  <a:schemeClr val="tx1"/>
                </a:solidFill>
                <a:latin typeface="Times New Roman" panose="02020603050405020304" pitchFamily="18" charset="0"/>
                <a:cs typeface="Times New Roman" panose="02020603050405020304" pitchFamily="18" charset="0"/>
              </a:rPr>
              <a:t>appropriate techniques</a:t>
            </a:r>
            <a:r>
              <a:rPr lang="en-US" sz="2200" dirty="0">
                <a:solidFill>
                  <a:schemeClr val="tx1"/>
                </a:solidFill>
                <a:latin typeface="Times New Roman" panose="02020603050405020304" pitchFamily="18" charset="0"/>
                <a:cs typeface="Times New Roman" panose="02020603050405020304" pitchFamily="18" charset="0"/>
              </a:rPr>
              <a:t>, resources, and modern engineering and IT </a:t>
            </a:r>
            <a:r>
              <a:rPr lang="en-US" sz="2200" dirty="0" smtClean="0">
                <a:solidFill>
                  <a:schemeClr val="tx1"/>
                </a:solidFill>
                <a:latin typeface="Times New Roman" panose="02020603050405020304" pitchFamily="18" charset="0"/>
                <a:cs typeface="Times New Roman" panose="02020603050405020304" pitchFamily="18" charset="0"/>
              </a:rPr>
              <a:t>tools including </a:t>
            </a:r>
            <a:r>
              <a:rPr lang="en-US" sz="2200" dirty="0">
                <a:solidFill>
                  <a:schemeClr val="tx1"/>
                </a:solidFill>
                <a:latin typeface="Times New Roman" panose="02020603050405020304" pitchFamily="18" charset="0"/>
                <a:cs typeface="Times New Roman" panose="02020603050405020304" pitchFamily="18" charset="0"/>
              </a:rPr>
              <a:t>prediction and modeling </a:t>
            </a:r>
            <a:r>
              <a:rPr lang="en-US" sz="2200" dirty="0">
                <a:solidFill>
                  <a:srgbClr val="FF0000"/>
                </a:solidFill>
                <a:latin typeface="Times New Roman" panose="02020603050405020304" pitchFamily="18" charset="0"/>
                <a:cs typeface="Times New Roman" panose="02020603050405020304" pitchFamily="18" charset="0"/>
              </a:rPr>
              <a:t>to complex </a:t>
            </a:r>
            <a:r>
              <a:rPr lang="en-US" sz="2200" dirty="0" smtClean="0">
                <a:solidFill>
                  <a:srgbClr val="FF0000"/>
                </a:solidFill>
                <a:latin typeface="Times New Roman" panose="02020603050405020304" pitchFamily="18" charset="0"/>
                <a:cs typeface="Times New Roman" panose="02020603050405020304" pitchFamily="18" charset="0"/>
              </a:rPr>
              <a:t>engineering </a:t>
            </a:r>
            <a:r>
              <a:rPr lang="en-US" sz="2200" dirty="0" smtClean="0">
                <a:solidFill>
                  <a:schemeClr val="tx1"/>
                </a:solidFill>
                <a:latin typeface="Times New Roman" panose="02020603050405020304" pitchFamily="18" charset="0"/>
                <a:cs typeface="Times New Roman" panose="02020603050405020304" pitchFamily="18" charset="0"/>
              </a:rPr>
              <a:t>activities </a:t>
            </a:r>
            <a:r>
              <a:rPr lang="en-US" sz="2200" dirty="0">
                <a:solidFill>
                  <a:schemeClr val="tx1"/>
                </a:solidFill>
                <a:latin typeface="Times New Roman" panose="02020603050405020304" pitchFamily="18" charset="0"/>
                <a:cs typeface="Times New Roman" panose="02020603050405020304" pitchFamily="18" charset="0"/>
              </a:rPr>
              <a:t>with an </a:t>
            </a:r>
            <a:r>
              <a:rPr lang="en-US" sz="2200" dirty="0" smtClean="0">
                <a:solidFill>
                  <a:schemeClr val="tx1"/>
                </a:solidFill>
                <a:latin typeface="Times New Roman" panose="02020603050405020304" pitchFamily="18" charset="0"/>
                <a:cs typeface="Times New Roman" panose="02020603050405020304" pitchFamily="18" charset="0"/>
              </a:rPr>
              <a:t>understanding of </a:t>
            </a:r>
            <a:r>
              <a:rPr lang="en-US" sz="2200" dirty="0">
                <a:solidFill>
                  <a:schemeClr val="tx1"/>
                </a:solidFill>
                <a:latin typeface="Times New Roman" panose="02020603050405020304" pitchFamily="18" charset="0"/>
                <a:cs typeface="Times New Roman" panose="02020603050405020304" pitchFamily="18" charset="0"/>
              </a:rPr>
              <a:t>the limitations</a:t>
            </a:r>
            <a:r>
              <a:rPr lang="en-US" sz="2200" dirty="0">
                <a:solidFill>
                  <a:srgbClr val="0000FF"/>
                </a:solidFill>
                <a:latin typeface="Times New Roman" panose="02020603050405020304" pitchFamily="18" charset="0"/>
                <a:cs typeface="Times New Roman" panose="02020603050405020304" pitchFamily="18" charset="0"/>
              </a:rPr>
              <a:t>.</a:t>
            </a:r>
          </a:p>
          <a:p>
            <a:pPr marL="342900" indent="-315913" algn="just">
              <a:buClr>
                <a:srgbClr val="0070C0"/>
              </a:buClr>
              <a:buFont typeface="+mj-lt"/>
              <a:buAutoNum type="arabicPeriod" startAt="5"/>
            </a:pPr>
            <a:r>
              <a:rPr lang="en-US" sz="2200" b="1" dirty="0">
                <a:solidFill>
                  <a:srgbClr val="0099CC"/>
                </a:solidFill>
                <a:latin typeface="Times New Roman" panose="02020603050405020304" pitchFamily="18" charset="0"/>
                <a:cs typeface="Times New Roman" panose="02020603050405020304" pitchFamily="18" charset="0"/>
              </a:rPr>
              <a:t>The Engineer and Society</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Apply reasoning informed </a:t>
            </a:r>
            <a:r>
              <a:rPr lang="en-US" sz="2200" dirty="0" smtClean="0">
                <a:solidFill>
                  <a:schemeClr val="tx1"/>
                </a:solidFill>
                <a:latin typeface="Times New Roman" panose="02020603050405020304" pitchFamily="18" charset="0"/>
                <a:cs typeface="Times New Roman" panose="02020603050405020304" pitchFamily="18" charset="0"/>
              </a:rPr>
              <a:t>by the contextual </a:t>
            </a:r>
            <a:r>
              <a:rPr lang="en-US" sz="2200" dirty="0">
                <a:solidFill>
                  <a:schemeClr val="tx1"/>
                </a:solidFill>
                <a:latin typeface="Times New Roman" panose="02020603050405020304" pitchFamily="18" charset="0"/>
                <a:cs typeface="Times New Roman" panose="02020603050405020304" pitchFamily="18" charset="0"/>
              </a:rPr>
              <a:t>knowledge to assess societal, health, safety</a:t>
            </a:r>
            <a:r>
              <a:rPr lang="en-US" sz="2200" dirty="0" smtClean="0">
                <a:solidFill>
                  <a:schemeClr val="tx1"/>
                </a:solidFill>
                <a:latin typeface="Times New Roman" panose="02020603050405020304" pitchFamily="18" charset="0"/>
                <a:cs typeface="Times New Roman" panose="02020603050405020304" pitchFamily="18" charset="0"/>
              </a:rPr>
              <a:t>, legal </a:t>
            </a:r>
            <a:r>
              <a:rPr lang="en-US" sz="2200" dirty="0">
                <a:solidFill>
                  <a:schemeClr val="tx1"/>
                </a:solidFill>
                <a:latin typeface="Times New Roman" panose="02020603050405020304" pitchFamily="18" charset="0"/>
                <a:cs typeface="Times New Roman" panose="02020603050405020304" pitchFamily="18" charset="0"/>
              </a:rPr>
              <a:t>and </a:t>
            </a:r>
            <a:r>
              <a:rPr lang="en-US" sz="2200" dirty="0" smtClean="0">
                <a:solidFill>
                  <a:schemeClr val="tx1"/>
                </a:solidFill>
                <a:latin typeface="Times New Roman" panose="02020603050405020304" pitchFamily="18" charset="0"/>
                <a:cs typeface="Times New Roman" panose="02020603050405020304" pitchFamily="18" charset="0"/>
              </a:rPr>
              <a:t>cultural </a:t>
            </a:r>
            <a:r>
              <a:rPr lang="en-US" sz="2200" dirty="0">
                <a:solidFill>
                  <a:schemeClr val="tx1"/>
                </a:solidFill>
                <a:latin typeface="Times New Roman" panose="02020603050405020304" pitchFamily="18" charset="0"/>
                <a:cs typeface="Times New Roman" panose="02020603050405020304" pitchFamily="18" charset="0"/>
              </a:rPr>
              <a:t>issues and the consequent </a:t>
            </a:r>
            <a:r>
              <a:rPr lang="en-US" sz="2200" dirty="0" smtClean="0">
                <a:solidFill>
                  <a:schemeClr val="tx1"/>
                </a:solidFill>
                <a:latin typeface="Times New Roman" panose="02020603050405020304" pitchFamily="18" charset="0"/>
                <a:cs typeface="Times New Roman" panose="02020603050405020304" pitchFamily="18" charset="0"/>
              </a:rPr>
              <a:t>responsibilities relevant </a:t>
            </a:r>
            <a:r>
              <a:rPr lang="en-US" sz="2200" dirty="0">
                <a:solidFill>
                  <a:schemeClr val="tx1"/>
                </a:solidFill>
                <a:latin typeface="Times New Roman" panose="02020603050405020304" pitchFamily="18" charset="0"/>
                <a:cs typeface="Times New Roman" panose="02020603050405020304" pitchFamily="18" charset="0"/>
              </a:rPr>
              <a:t>to the </a:t>
            </a:r>
            <a:r>
              <a:rPr lang="en-US" sz="2200" dirty="0" smtClean="0">
                <a:solidFill>
                  <a:schemeClr val="tx1"/>
                </a:solidFill>
                <a:latin typeface="Times New Roman" panose="02020603050405020304" pitchFamily="18" charset="0"/>
                <a:cs typeface="Times New Roman" panose="02020603050405020304" pitchFamily="18" charset="0"/>
              </a:rPr>
              <a:t>professional </a:t>
            </a:r>
            <a:r>
              <a:rPr lang="en-US" sz="2200" dirty="0">
                <a:solidFill>
                  <a:schemeClr val="tx1"/>
                </a:solidFill>
                <a:latin typeface="Times New Roman" panose="02020603050405020304" pitchFamily="18" charset="0"/>
                <a:cs typeface="Times New Roman" panose="02020603050405020304" pitchFamily="18" charset="0"/>
              </a:rPr>
              <a:t>engineering practice</a:t>
            </a:r>
            <a:r>
              <a:rPr lang="en-US" sz="2200" dirty="0">
                <a:solidFill>
                  <a:srgbClr val="0000FF"/>
                </a:solidFill>
                <a:latin typeface="Times New Roman" panose="02020603050405020304" pitchFamily="18" charset="0"/>
                <a:cs typeface="Times New Roman" panose="02020603050405020304" pitchFamily="18" charset="0"/>
              </a:rPr>
              <a:t>.</a:t>
            </a:r>
          </a:p>
          <a:p>
            <a:pPr marL="342900" indent="-315913" algn="just">
              <a:buClr>
                <a:srgbClr val="00B050"/>
              </a:buClr>
              <a:buFont typeface="+mj-lt"/>
              <a:buAutoNum type="arabicPeriod" startAt="5"/>
            </a:pPr>
            <a:r>
              <a:rPr lang="en-US" sz="2200" b="1" dirty="0">
                <a:solidFill>
                  <a:srgbClr val="00B050"/>
                </a:solidFill>
                <a:latin typeface="Times New Roman" panose="02020603050405020304" pitchFamily="18" charset="0"/>
                <a:cs typeface="Times New Roman" panose="02020603050405020304" pitchFamily="18" charset="0"/>
              </a:rPr>
              <a:t>Environment and </a:t>
            </a:r>
            <a:r>
              <a:rPr lang="en-US" sz="2200" b="1" dirty="0" smtClean="0">
                <a:solidFill>
                  <a:srgbClr val="00B050"/>
                </a:solidFill>
                <a:latin typeface="Times New Roman" panose="02020603050405020304" pitchFamily="18" charset="0"/>
                <a:cs typeface="Times New Roman" panose="02020603050405020304" pitchFamily="18" charset="0"/>
              </a:rPr>
              <a:t>Sustainability</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Understand the </a:t>
            </a:r>
            <a:r>
              <a:rPr lang="en-US" sz="2200" dirty="0" smtClean="0">
                <a:solidFill>
                  <a:schemeClr val="tx1"/>
                </a:solidFill>
                <a:latin typeface="Times New Roman" panose="02020603050405020304" pitchFamily="18" charset="0"/>
                <a:cs typeface="Times New Roman" panose="02020603050405020304" pitchFamily="18" charset="0"/>
              </a:rPr>
              <a:t>impact of </a:t>
            </a:r>
            <a:r>
              <a:rPr lang="en-US" sz="2200" dirty="0">
                <a:solidFill>
                  <a:schemeClr val="tx1"/>
                </a:solidFill>
                <a:latin typeface="Times New Roman" panose="02020603050405020304" pitchFamily="18" charset="0"/>
                <a:cs typeface="Times New Roman" panose="02020603050405020304" pitchFamily="18" charset="0"/>
              </a:rPr>
              <a:t>the </a:t>
            </a:r>
            <a:r>
              <a:rPr lang="en-US" sz="2200" dirty="0" smtClean="0">
                <a:solidFill>
                  <a:schemeClr val="tx1"/>
                </a:solidFill>
                <a:latin typeface="Times New Roman" panose="02020603050405020304" pitchFamily="18" charset="0"/>
                <a:cs typeface="Times New Roman" panose="02020603050405020304" pitchFamily="18" charset="0"/>
              </a:rPr>
              <a:t>professional </a:t>
            </a:r>
            <a:r>
              <a:rPr lang="en-US" sz="2200" dirty="0">
                <a:solidFill>
                  <a:schemeClr val="tx1"/>
                </a:solidFill>
                <a:latin typeface="Times New Roman" panose="02020603050405020304" pitchFamily="18" charset="0"/>
                <a:cs typeface="Times New Roman" panose="02020603050405020304" pitchFamily="18" charset="0"/>
              </a:rPr>
              <a:t>engineering solutions in societal </a:t>
            </a:r>
            <a:r>
              <a:rPr lang="en-US" sz="2200" dirty="0" smtClean="0">
                <a:solidFill>
                  <a:schemeClr val="tx1"/>
                </a:solidFill>
                <a:latin typeface="Times New Roman" panose="02020603050405020304" pitchFamily="18" charset="0"/>
                <a:cs typeface="Times New Roman" panose="02020603050405020304" pitchFamily="18" charset="0"/>
              </a:rPr>
              <a:t>and environmental contexts</a:t>
            </a:r>
            <a:r>
              <a:rPr lang="en-US" sz="2200" dirty="0">
                <a:solidFill>
                  <a:schemeClr val="tx1"/>
                </a:solidFill>
                <a:latin typeface="Times New Roman" panose="02020603050405020304" pitchFamily="18" charset="0"/>
                <a:cs typeface="Times New Roman" panose="02020603050405020304" pitchFamily="18" charset="0"/>
              </a:rPr>
              <a:t>, and demonstrate the knowledge of</a:t>
            </a:r>
            <a:r>
              <a:rPr lang="en-US" sz="2200" dirty="0" smtClean="0">
                <a:solidFill>
                  <a:schemeClr val="tx1"/>
                </a:solidFill>
                <a:latin typeface="Times New Roman" panose="02020603050405020304" pitchFamily="18" charset="0"/>
                <a:cs typeface="Times New Roman" panose="02020603050405020304" pitchFamily="18" charset="0"/>
              </a:rPr>
              <a:t>, and </a:t>
            </a:r>
            <a:r>
              <a:rPr lang="en-US" sz="2200" dirty="0">
                <a:solidFill>
                  <a:schemeClr val="tx1"/>
                </a:solidFill>
                <a:latin typeface="Times New Roman" panose="02020603050405020304" pitchFamily="18" charset="0"/>
                <a:cs typeface="Times New Roman" panose="02020603050405020304" pitchFamily="18" charset="0"/>
              </a:rPr>
              <a:t>need for sustainable development.</a:t>
            </a:r>
          </a:p>
          <a:p>
            <a:pPr marL="342900" indent="-315913" algn="just">
              <a:buClr>
                <a:srgbClr val="CC9900"/>
              </a:buClr>
              <a:buFont typeface="+mj-lt"/>
              <a:buAutoNum type="arabicPeriod" startAt="5"/>
            </a:pPr>
            <a:r>
              <a:rPr lang="en-US" sz="2200" b="1" dirty="0" smtClean="0">
                <a:solidFill>
                  <a:srgbClr val="CC9900"/>
                </a:solidFill>
                <a:latin typeface="Times New Roman" panose="02020603050405020304" pitchFamily="18" charset="0"/>
                <a:cs typeface="Times New Roman" panose="02020603050405020304" pitchFamily="18" charset="0"/>
              </a:rPr>
              <a:t>Ethics</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Apply ethical principles and commit to </a:t>
            </a:r>
            <a:r>
              <a:rPr lang="en-US" sz="2200" dirty="0" smtClean="0">
                <a:solidFill>
                  <a:schemeClr val="tx1"/>
                </a:solidFill>
                <a:latin typeface="Times New Roman" panose="02020603050405020304" pitchFamily="18" charset="0"/>
                <a:cs typeface="Times New Roman" panose="02020603050405020304" pitchFamily="18" charset="0"/>
              </a:rPr>
              <a:t>professional ethics and </a:t>
            </a:r>
            <a:r>
              <a:rPr lang="en-US" sz="2200" dirty="0">
                <a:solidFill>
                  <a:schemeClr val="tx1"/>
                </a:solidFill>
                <a:latin typeface="Times New Roman" panose="02020603050405020304" pitchFamily="18" charset="0"/>
                <a:cs typeface="Times New Roman" panose="02020603050405020304" pitchFamily="18" charset="0"/>
              </a:rPr>
              <a:t>responsibilities and norms of the </a:t>
            </a:r>
            <a:r>
              <a:rPr lang="en-US" sz="2200" dirty="0" smtClean="0">
                <a:solidFill>
                  <a:schemeClr val="tx1"/>
                </a:solidFill>
                <a:latin typeface="Times New Roman" panose="02020603050405020304" pitchFamily="18" charset="0"/>
                <a:cs typeface="Times New Roman" panose="02020603050405020304" pitchFamily="18" charset="0"/>
              </a:rPr>
              <a:t>engineering practice</a:t>
            </a:r>
            <a:r>
              <a:rPr lang="en-US" sz="2200" dirty="0" smtClean="0">
                <a:solidFill>
                  <a:srgbClr val="0000FF"/>
                </a:solidFill>
                <a:latin typeface="Times New Roman" panose="02020603050405020304" pitchFamily="18" charset="0"/>
                <a:cs typeface="Times New Roman" panose="02020603050405020304" pitchFamily="18" charset="0"/>
              </a:rPr>
              <a:t>.</a:t>
            </a:r>
          </a:p>
        </p:txBody>
      </p:sp>
      <p:sp>
        <p:nvSpPr>
          <p:cNvPr id="5" name="Subtitle 2"/>
          <p:cNvSpPr txBox="1">
            <a:spLocks/>
          </p:cNvSpPr>
          <p:nvPr/>
        </p:nvSpPr>
        <p:spPr>
          <a:xfrm>
            <a:off x="1447800" y="41910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790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8458962" cy="685800"/>
          </a:xfrm>
        </p:spPr>
        <p:txBody>
          <a:bodyPr>
            <a:normAutofit/>
          </a:bodyPr>
          <a:lstStyle/>
          <a:p>
            <a:r>
              <a:rPr lang="en-IN" sz="3000" b="1" dirty="0">
                <a:solidFill>
                  <a:srgbClr val="FF0000"/>
                </a:solidFill>
                <a:effectLst/>
                <a:latin typeface="Bookman Old Style" panose="02050604050505020204" pitchFamily="18" charset="0"/>
                <a:cs typeface="Times New Roman" panose="02020603050405020304" pitchFamily="18" charset="0"/>
              </a:rPr>
              <a:t>Outcomes Based  Education</a:t>
            </a:r>
          </a:p>
        </p:txBody>
      </p:sp>
      <p:sp>
        <p:nvSpPr>
          <p:cNvPr id="3" name="Content Placeholder 2"/>
          <p:cNvSpPr>
            <a:spLocks noGrp="1"/>
          </p:cNvSpPr>
          <p:nvPr>
            <p:ph idx="1"/>
          </p:nvPr>
        </p:nvSpPr>
        <p:spPr>
          <a:xfrm>
            <a:off x="1219200" y="1219200"/>
            <a:ext cx="8122920" cy="3276600"/>
          </a:xfrm>
        </p:spPr>
        <p:txBody>
          <a:bodyPr>
            <a:normAutofit/>
          </a:bodyPr>
          <a:lstStyle/>
          <a:p>
            <a:pPr marL="82296" indent="0" algn="just">
              <a:buNone/>
            </a:pPr>
            <a:r>
              <a:rPr lang="en-IN" sz="2600" dirty="0">
                <a:solidFill>
                  <a:srgbClr val="0000CC"/>
                </a:solidFill>
                <a:latin typeface="Times New Roman" panose="02020603050405020304" pitchFamily="18" charset="0"/>
                <a:cs typeface="Times New Roman" panose="02020603050405020304" pitchFamily="18" charset="0"/>
              </a:rPr>
              <a:t>Outcomes based education (OBE) is a process that involves the restructuring of curriculum, assessment and reporting practices in education to reflect the achievement of high order learning and mastery rather than the accumulation of course credits” (Tucker, 2004).</a:t>
            </a:r>
            <a:r>
              <a:rPr lang="en-IN" sz="2600" dirty="0">
                <a:latin typeface="Times New Roman" panose="02020603050405020304" pitchFamily="18" charset="0"/>
                <a:cs typeface="Times New Roman" panose="02020603050405020304" pitchFamily="18" charset="0"/>
              </a:rPr>
              <a:t> </a:t>
            </a:r>
          </a:p>
          <a:p>
            <a:pPr marL="0" indent="0" algn="just">
              <a:buNone/>
            </a:pPr>
            <a:endParaRPr lang="en-IN" sz="2600" dirty="0">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(http://www.slideshare.net/jellai09/obe-approaches?from_action=save)</a:t>
            </a:r>
          </a:p>
        </p:txBody>
      </p:sp>
    </p:spTree>
    <p:extLst>
      <p:ext uri="{BB962C8B-B14F-4D97-AF65-F5344CB8AC3E}">
        <p14:creationId xmlns:p14="http://schemas.microsoft.com/office/powerpoint/2010/main" val="2661651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381000"/>
          </a:xfrm>
        </p:spPr>
        <p:txBody>
          <a:bodyPr anchor="ctr">
            <a:noAutofit/>
          </a:bodyPr>
          <a:lstStyle/>
          <a:p>
            <a:pPr algn="r"/>
            <a:r>
              <a:rPr lang="en-US" sz="2000" b="1" dirty="0" smtClean="0">
                <a:solidFill>
                  <a:srgbClr val="FF0000"/>
                </a:solidFill>
                <a:effectLst/>
                <a:latin typeface="Bookman Old Style" panose="02050604050505020204" pitchFamily="18" charset="0"/>
                <a:cs typeface="Times New Roman" panose="02020603050405020304" pitchFamily="18" charset="0"/>
              </a:rPr>
              <a:t>Conti…</a:t>
            </a:r>
            <a:endParaRPr lang="en-US" sz="2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19201" y="838200"/>
            <a:ext cx="8305800" cy="5410200"/>
          </a:xfrm>
        </p:spPr>
        <p:txBody>
          <a:bodyPr anchor="ctr">
            <a:noAutofit/>
          </a:bodyPr>
          <a:lstStyle/>
          <a:p>
            <a:pPr marL="457200" indent="-430213" algn="just">
              <a:buClr>
                <a:srgbClr val="9900CC"/>
              </a:buClr>
              <a:buFont typeface="+mj-lt"/>
              <a:buAutoNum type="arabicPeriod" startAt="9"/>
            </a:pPr>
            <a:r>
              <a:rPr lang="en-US" sz="2200" b="1" dirty="0">
                <a:solidFill>
                  <a:srgbClr val="9900CC"/>
                </a:solidFill>
                <a:latin typeface="Times New Roman" panose="02020603050405020304" pitchFamily="18" charset="0"/>
                <a:cs typeface="Times New Roman" panose="02020603050405020304" pitchFamily="18" charset="0"/>
              </a:rPr>
              <a:t>Individual and Team Work</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Function effectively as </a:t>
            </a:r>
            <a:r>
              <a:rPr lang="en-US" sz="2200" dirty="0" smtClean="0">
                <a:solidFill>
                  <a:schemeClr val="tx1"/>
                </a:solidFill>
                <a:latin typeface="Times New Roman" panose="02020603050405020304" pitchFamily="18" charset="0"/>
                <a:cs typeface="Times New Roman" panose="02020603050405020304" pitchFamily="18" charset="0"/>
              </a:rPr>
              <a:t>an individual</a:t>
            </a:r>
            <a:r>
              <a:rPr lang="en-US" sz="2200" dirty="0">
                <a:solidFill>
                  <a:schemeClr val="tx1"/>
                </a:solidFill>
                <a:latin typeface="Times New Roman" panose="02020603050405020304" pitchFamily="18" charset="0"/>
                <a:cs typeface="Times New Roman" panose="02020603050405020304" pitchFamily="18" charset="0"/>
              </a:rPr>
              <a:t>, and as a member or leader in diverse teams, </a:t>
            </a:r>
            <a:r>
              <a:rPr lang="en-US" sz="2200" dirty="0" smtClean="0">
                <a:solidFill>
                  <a:schemeClr val="tx1"/>
                </a:solidFill>
                <a:latin typeface="Times New Roman" panose="02020603050405020304" pitchFamily="18" charset="0"/>
                <a:cs typeface="Times New Roman" panose="02020603050405020304" pitchFamily="18" charset="0"/>
              </a:rPr>
              <a:t>and in multidisciplinary settings.</a:t>
            </a:r>
          </a:p>
          <a:p>
            <a:pPr marL="457200" indent="-430213" algn="just">
              <a:buClr>
                <a:srgbClr val="FF0000"/>
              </a:buClr>
              <a:buFont typeface="+mj-lt"/>
              <a:buAutoNum type="arabicPeriod" startAt="10"/>
            </a:pPr>
            <a:r>
              <a:rPr lang="en-US" sz="2200" b="1" dirty="0" smtClean="0">
                <a:solidFill>
                  <a:srgbClr val="FF0000"/>
                </a:solidFill>
                <a:latin typeface="Times New Roman" panose="02020603050405020304" pitchFamily="18" charset="0"/>
                <a:cs typeface="Times New Roman" panose="02020603050405020304" pitchFamily="18" charset="0"/>
              </a:rPr>
              <a:t>Communication</a:t>
            </a:r>
            <a:r>
              <a:rPr lang="en-US" sz="2200" b="1" dirty="0">
                <a:solidFill>
                  <a:srgbClr val="9900CC"/>
                </a:solidFill>
                <a:latin typeface="Times New Roman" panose="02020603050405020304" pitchFamily="18" charset="0"/>
                <a:cs typeface="Times New Roman" panose="02020603050405020304" pitchFamily="18" charset="0"/>
              </a:rPr>
              <a:t>:</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Communicate effectively on </a:t>
            </a:r>
            <a:r>
              <a:rPr lang="en-US" sz="2200" dirty="0" smtClean="0">
                <a:solidFill>
                  <a:schemeClr val="tx1"/>
                </a:solidFill>
                <a:latin typeface="Times New Roman" panose="02020603050405020304" pitchFamily="18" charset="0"/>
                <a:cs typeface="Times New Roman" panose="02020603050405020304" pitchFamily="18" charset="0"/>
              </a:rPr>
              <a:t>complex engineering activities </a:t>
            </a:r>
            <a:r>
              <a:rPr lang="en-US" sz="2200" dirty="0">
                <a:solidFill>
                  <a:schemeClr val="tx1"/>
                </a:solidFill>
                <a:latin typeface="Times New Roman" panose="02020603050405020304" pitchFamily="18" charset="0"/>
                <a:cs typeface="Times New Roman" panose="02020603050405020304" pitchFamily="18" charset="0"/>
              </a:rPr>
              <a:t>with the engineering community </a:t>
            </a:r>
            <a:r>
              <a:rPr lang="en-US" sz="2200" dirty="0" smtClean="0">
                <a:solidFill>
                  <a:schemeClr val="tx1"/>
                </a:solidFill>
                <a:latin typeface="Times New Roman" panose="02020603050405020304" pitchFamily="18" charset="0"/>
                <a:cs typeface="Times New Roman" panose="02020603050405020304" pitchFamily="18" charset="0"/>
              </a:rPr>
              <a:t>and with </a:t>
            </a:r>
            <a:r>
              <a:rPr lang="en-US" sz="2200" dirty="0">
                <a:solidFill>
                  <a:schemeClr val="tx1"/>
                </a:solidFill>
                <a:latin typeface="Times New Roman" panose="02020603050405020304" pitchFamily="18" charset="0"/>
                <a:cs typeface="Times New Roman" panose="02020603050405020304" pitchFamily="18" charset="0"/>
              </a:rPr>
              <a:t>society at </a:t>
            </a:r>
            <a:r>
              <a:rPr lang="en-US" sz="2200" dirty="0" smtClean="0">
                <a:solidFill>
                  <a:schemeClr val="tx1"/>
                </a:solidFill>
                <a:latin typeface="Times New Roman" panose="02020603050405020304" pitchFamily="18" charset="0"/>
                <a:cs typeface="Times New Roman" panose="02020603050405020304" pitchFamily="18" charset="0"/>
              </a:rPr>
              <a:t>large, such </a:t>
            </a:r>
            <a:r>
              <a:rPr lang="en-US" sz="2200" dirty="0">
                <a:solidFill>
                  <a:schemeClr val="tx1"/>
                </a:solidFill>
                <a:latin typeface="Times New Roman" panose="02020603050405020304" pitchFamily="18" charset="0"/>
                <a:cs typeface="Times New Roman" panose="02020603050405020304" pitchFamily="18" charset="0"/>
              </a:rPr>
              <a:t>as, being able to </a:t>
            </a:r>
            <a:r>
              <a:rPr lang="en-US" sz="2200" dirty="0" smtClean="0">
                <a:solidFill>
                  <a:schemeClr val="tx1"/>
                </a:solidFill>
                <a:latin typeface="Times New Roman" panose="02020603050405020304" pitchFamily="18" charset="0"/>
                <a:cs typeface="Times New Roman" panose="02020603050405020304" pitchFamily="18" charset="0"/>
              </a:rPr>
              <a:t>comprehend and </a:t>
            </a:r>
            <a:r>
              <a:rPr lang="en-US" sz="2200" dirty="0">
                <a:solidFill>
                  <a:schemeClr val="tx1"/>
                </a:solidFill>
                <a:latin typeface="Times New Roman" panose="02020603050405020304" pitchFamily="18" charset="0"/>
                <a:cs typeface="Times New Roman" panose="02020603050405020304" pitchFamily="18" charset="0"/>
              </a:rPr>
              <a:t>write effective reports </a:t>
            </a:r>
            <a:r>
              <a:rPr lang="en-US" sz="2200" dirty="0" smtClean="0">
                <a:solidFill>
                  <a:schemeClr val="tx1"/>
                </a:solidFill>
                <a:latin typeface="Times New Roman" panose="02020603050405020304" pitchFamily="18" charset="0"/>
                <a:cs typeface="Times New Roman" panose="02020603050405020304" pitchFamily="18" charset="0"/>
              </a:rPr>
              <a:t>and design </a:t>
            </a:r>
            <a:r>
              <a:rPr lang="en-US" sz="2200" dirty="0">
                <a:solidFill>
                  <a:schemeClr val="tx1"/>
                </a:solidFill>
                <a:latin typeface="Times New Roman" panose="02020603050405020304" pitchFamily="18" charset="0"/>
                <a:cs typeface="Times New Roman" panose="02020603050405020304" pitchFamily="18" charset="0"/>
              </a:rPr>
              <a:t>documentation</a:t>
            </a:r>
            <a:r>
              <a:rPr lang="en-US" sz="2200" dirty="0" smtClean="0">
                <a:solidFill>
                  <a:schemeClr val="tx1"/>
                </a:solidFill>
                <a:latin typeface="Times New Roman" panose="02020603050405020304" pitchFamily="18" charset="0"/>
                <a:cs typeface="Times New Roman" panose="02020603050405020304" pitchFamily="18" charset="0"/>
              </a:rPr>
              <a:t>, make </a:t>
            </a:r>
            <a:r>
              <a:rPr lang="en-US" sz="2200" dirty="0">
                <a:solidFill>
                  <a:schemeClr val="tx1"/>
                </a:solidFill>
                <a:latin typeface="Times New Roman" panose="02020603050405020304" pitchFamily="18" charset="0"/>
                <a:cs typeface="Times New Roman" panose="02020603050405020304" pitchFamily="18" charset="0"/>
              </a:rPr>
              <a:t>effective presentations, and give </a:t>
            </a:r>
            <a:r>
              <a:rPr lang="en-US" sz="2200" dirty="0" smtClean="0">
                <a:solidFill>
                  <a:schemeClr val="tx1"/>
                </a:solidFill>
                <a:latin typeface="Times New Roman" panose="02020603050405020304" pitchFamily="18" charset="0"/>
                <a:cs typeface="Times New Roman" panose="02020603050405020304" pitchFamily="18" charset="0"/>
              </a:rPr>
              <a:t>and receive clear instructions</a:t>
            </a:r>
            <a:r>
              <a:rPr lang="en-US" sz="2200" dirty="0">
                <a:solidFill>
                  <a:srgbClr val="0000FF"/>
                </a:solidFill>
                <a:latin typeface="Times New Roman" panose="02020603050405020304" pitchFamily="18" charset="0"/>
                <a:cs typeface="Times New Roman" panose="02020603050405020304" pitchFamily="18" charset="0"/>
              </a:rPr>
              <a:t>.</a:t>
            </a:r>
          </a:p>
          <a:p>
            <a:pPr marL="457200" indent="-430213" algn="just">
              <a:buClr>
                <a:srgbClr val="FFC000"/>
              </a:buClr>
              <a:buFont typeface="+mj-lt"/>
              <a:buAutoNum type="arabicPeriod" startAt="10"/>
            </a:pPr>
            <a:r>
              <a:rPr lang="en-US" sz="2200" b="1" dirty="0" smtClean="0">
                <a:solidFill>
                  <a:srgbClr val="FF9900"/>
                </a:solidFill>
                <a:latin typeface="Times New Roman" panose="02020603050405020304" pitchFamily="18" charset="0"/>
                <a:cs typeface="Times New Roman" panose="02020603050405020304" pitchFamily="18" charset="0"/>
              </a:rPr>
              <a:t>Project Management </a:t>
            </a:r>
            <a:r>
              <a:rPr lang="en-US" sz="2200" b="1" dirty="0">
                <a:solidFill>
                  <a:srgbClr val="FF9900"/>
                </a:solidFill>
                <a:latin typeface="Times New Roman" panose="02020603050405020304" pitchFamily="18" charset="0"/>
                <a:cs typeface="Times New Roman" panose="02020603050405020304" pitchFamily="18" charset="0"/>
              </a:rPr>
              <a:t>and </a:t>
            </a:r>
            <a:r>
              <a:rPr lang="en-US" sz="2200" b="1" dirty="0" smtClean="0">
                <a:solidFill>
                  <a:srgbClr val="FF9900"/>
                </a:solidFill>
                <a:latin typeface="Times New Roman" panose="02020603050405020304" pitchFamily="18" charset="0"/>
                <a:cs typeface="Times New Roman" panose="02020603050405020304" pitchFamily="18" charset="0"/>
              </a:rPr>
              <a:t>Finance</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Demonstrate knowledge and understanding </a:t>
            </a:r>
            <a:r>
              <a:rPr lang="en-US" sz="2200" dirty="0">
                <a:solidFill>
                  <a:schemeClr val="tx1"/>
                </a:solidFill>
                <a:latin typeface="Times New Roman" panose="02020603050405020304" pitchFamily="18" charset="0"/>
                <a:cs typeface="Times New Roman" panose="02020603050405020304" pitchFamily="18" charset="0"/>
              </a:rPr>
              <a:t>of the engineering </a:t>
            </a:r>
            <a:r>
              <a:rPr lang="en-US" sz="2200" dirty="0" smtClean="0">
                <a:solidFill>
                  <a:schemeClr val="tx1"/>
                </a:solidFill>
                <a:latin typeface="Times New Roman" panose="02020603050405020304" pitchFamily="18" charset="0"/>
                <a:cs typeface="Times New Roman" panose="02020603050405020304" pitchFamily="18" charset="0"/>
              </a:rPr>
              <a:t>and management </a:t>
            </a:r>
            <a:r>
              <a:rPr lang="en-US" sz="2200" dirty="0">
                <a:solidFill>
                  <a:schemeClr val="tx1"/>
                </a:solidFill>
                <a:latin typeface="Times New Roman" panose="02020603050405020304" pitchFamily="18" charset="0"/>
                <a:cs typeface="Times New Roman" panose="02020603050405020304" pitchFamily="18" charset="0"/>
              </a:rPr>
              <a:t>principles and </a:t>
            </a:r>
            <a:r>
              <a:rPr lang="en-US" sz="2200" dirty="0" smtClean="0">
                <a:solidFill>
                  <a:schemeClr val="tx1"/>
                </a:solidFill>
                <a:latin typeface="Times New Roman" panose="02020603050405020304" pitchFamily="18" charset="0"/>
                <a:cs typeface="Times New Roman" panose="02020603050405020304" pitchFamily="18" charset="0"/>
              </a:rPr>
              <a:t>apply these </a:t>
            </a:r>
            <a:r>
              <a:rPr lang="en-US" sz="2200" dirty="0">
                <a:solidFill>
                  <a:schemeClr val="tx1"/>
                </a:solidFill>
                <a:latin typeface="Times New Roman" panose="02020603050405020304" pitchFamily="18" charset="0"/>
                <a:cs typeface="Times New Roman" panose="02020603050405020304" pitchFamily="18" charset="0"/>
              </a:rPr>
              <a:t>to one’s </a:t>
            </a:r>
            <a:r>
              <a:rPr lang="en-US" sz="2200" dirty="0" smtClean="0">
                <a:solidFill>
                  <a:schemeClr val="tx1"/>
                </a:solidFill>
                <a:latin typeface="Times New Roman" panose="02020603050405020304" pitchFamily="18" charset="0"/>
                <a:cs typeface="Times New Roman" panose="02020603050405020304" pitchFamily="18" charset="0"/>
              </a:rPr>
              <a:t>own work</a:t>
            </a:r>
            <a:r>
              <a:rPr lang="en-US" sz="2200" dirty="0">
                <a:solidFill>
                  <a:schemeClr val="tx1"/>
                </a:solidFill>
                <a:latin typeface="Times New Roman" panose="02020603050405020304" pitchFamily="18" charset="0"/>
                <a:cs typeface="Times New Roman" panose="02020603050405020304" pitchFamily="18" charset="0"/>
              </a:rPr>
              <a:t>, as a member and leader in a team, to </a:t>
            </a:r>
            <a:r>
              <a:rPr lang="en-US" sz="2200" dirty="0" smtClean="0">
                <a:solidFill>
                  <a:schemeClr val="tx1"/>
                </a:solidFill>
                <a:latin typeface="Times New Roman" panose="02020603050405020304" pitchFamily="18" charset="0"/>
                <a:cs typeface="Times New Roman" panose="02020603050405020304" pitchFamily="18" charset="0"/>
              </a:rPr>
              <a:t>manage projects </a:t>
            </a:r>
            <a:r>
              <a:rPr lang="en-US" sz="2200" dirty="0">
                <a:solidFill>
                  <a:schemeClr val="tx1"/>
                </a:solidFill>
                <a:latin typeface="Times New Roman" panose="02020603050405020304" pitchFamily="18" charset="0"/>
                <a:cs typeface="Times New Roman" panose="02020603050405020304" pitchFamily="18" charset="0"/>
              </a:rPr>
              <a:t>and in multidisciplinary environments</a:t>
            </a:r>
            <a:r>
              <a:rPr lang="en-US" sz="2200" dirty="0">
                <a:solidFill>
                  <a:srgbClr val="0000FF"/>
                </a:solidFill>
                <a:latin typeface="Times New Roman" panose="02020603050405020304" pitchFamily="18" charset="0"/>
                <a:cs typeface="Times New Roman" panose="02020603050405020304" pitchFamily="18" charset="0"/>
              </a:rPr>
              <a:t>.</a:t>
            </a:r>
          </a:p>
          <a:p>
            <a:pPr marL="457200" indent="-430213" algn="just">
              <a:buClr>
                <a:srgbClr val="FF0000"/>
              </a:buClr>
              <a:buFont typeface="+mj-lt"/>
              <a:buAutoNum type="arabicPeriod" startAt="10"/>
            </a:pPr>
            <a:r>
              <a:rPr lang="en-US" sz="2200" b="1" dirty="0" smtClean="0">
                <a:solidFill>
                  <a:srgbClr val="FF0066"/>
                </a:solidFill>
                <a:latin typeface="Times New Roman" panose="02020603050405020304" pitchFamily="18" charset="0"/>
                <a:cs typeface="Times New Roman" panose="02020603050405020304" pitchFamily="18" charset="0"/>
              </a:rPr>
              <a:t>Life-long </a:t>
            </a:r>
            <a:r>
              <a:rPr lang="en-US" sz="2200" b="1" dirty="0">
                <a:solidFill>
                  <a:srgbClr val="FF0066"/>
                </a:solidFill>
                <a:latin typeface="Times New Roman" panose="02020603050405020304" pitchFamily="18" charset="0"/>
                <a:cs typeface="Times New Roman" panose="02020603050405020304" pitchFamily="18" charset="0"/>
              </a:rPr>
              <a:t>L</a:t>
            </a:r>
            <a:r>
              <a:rPr lang="en-US" sz="2200" b="1" dirty="0" smtClean="0">
                <a:solidFill>
                  <a:srgbClr val="FF0066"/>
                </a:solidFill>
                <a:latin typeface="Times New Roman" panose="02020603050405020304" pitchFamily="18" charset="0"/>
                <a:cs typeface="Times New Roman" panose="02020603050405020304" pitchFamily="18" charset="0"/>
              </a:rPr>
              <a:t>earning</a:t>
            </a:r>
            <a:r>
              <a:rPr lang="en-US" sz="2200" dirty="0">
                <a:solidFill>
                  <a:srgbClr val="0000FF"/>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Recognize the need for, and have </a:t>
            </a:r>
            <a:r>
              <a:rPr lang="en-US" sz="2200" dirty="0" smtClean="0">
                <a:solidFill>
                  <a:schemeClr val="tx1"/>
                </a:solidFill>
                <a:latin typeface="Times New Roman" panose="02020603050405020304" pitchFamily="18" charset="0"/>
                <a:cs typeface="Times New Roman" panose="02020603050405020304" pitchFamily="18" charset="0"/>
              </a:rPr>
              <a:t>the preparation and </a:t>
            </a:r>
            <a:r>
              <a:rPr lang="en-US" sz="2200" dirty="0">
                <a:solidFill>
                  <a:schemeClr val="tx1"/>
                </a:solidFill>
                <a:latin typeface="Times New Roman" panose="02020603050405020304" pitchFamily="18" charset="0"/>
                <a:cs typeface="Times New Roman" panose="02020603050405020304" pitchFamily="18" charset="0"/>
              </a:rPr>
              <a:t>ability to engage in independent and </a:t>
            </a:r>
            <a:r>
              <a:rPr lang="en-US" sz="2200" dirty="0" smtClean="0">
                <a:solidFill>
                  <a:schemeClr val="tx1"/>
                </a:solidFill>
                <a:latin typeface="Times New Roman" panose="02020603050405020304" pitchFamily="18" charset="0"/>
                <a:cs typeface="Times New Roman" panose="02020603050405020304" pitchFamily="18" charset="0"/>
              </a:rPr>
              <a:t>lifelong learning </a:t>
            </a:r>
            <a:r>
              <a:rPr lang="en-US" sz="2200" dirty="0">
                <a:solidFill>
                  <a:schemeClr val="tx1"/>
                </a:solidFill>
                <a:latin typeface="Times New Roman" panose="02020603050405020304" pitchFamily="18" charset="0"/>
                <a:cs typeface="Times New Roman" panose="02020603050405020304" pitchFamily="18" charset="0"/>
              </a:rPr>
              <a:t>in </a:t>
            </a:r>
            <a:r>
              <a:rPr lang="en-US" sz="2200" dirty="0" smtClean="0">
                <a:solidFill>
                  <a:schemeClr val="tx1"/>
                </a:solidFill>
                <a:latin typeface="Times New Roman" panose="02020603050405020304" pitchFamily="18" charset="0"/>
                <a:cs typeface="Times New Roman" panose="02020603050405020304" pitchFamily="18" charset="0"/>
              </a:rPr>
              <a:t>the broadest </a:t>
            </a:r>
            <a:r>
              <a:rPr lang="en-US" sz="2200" dirty="0">
                <a:solidFill>
                  <a:schemeClr val="tx1"/>
                </a:solidFill>
                <a:latin typeface="Times New Roman" panose="02020603050405020304" pitchFamily="18" charset="0"/>
                <a:cs typeface="Times New Roman" panose="02020603050405020304" pitchFamily="18" charset="0"/>
              </a:rPr>
              <a:t>context of </a:t>
            </a:r>
            <a:r>
              <a:rPr lang="en-US" sz="2200" dirty="0" smtClean="0">
                <a:solidFill>
                  <a:schemeClr val="tx1"/>
                </a:solidFill>
                <a:latin typeface="Times New Roman" panose="02020603050405020304" pitchFamily="18" charset="0"/>
                <a:cs typeface="Times New Roman" panose="02020603050405020304" pitchFamily="18" charset="0"/>
              </a:rPr>
              <a:t>technological change</a:t>
            </a:r>
            <a:r>
              <a:rPr lang="en-US" sz="2200" dirty="0">
                <a:solidFill>
                  <a:schemeClr val="tx1"/>
                </a:solidFill>
                <a:latin typeface="Times New Roman" panose="02020603050405020304" pitchFamily="18" charset="0"/>
                <a:cs typeface="Times New Roman" panose="02020603050405020304" pitchFamily="18" charset="0"/>
              </a:rPr>
              <a:t>.</a:t>
            </a: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6508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FF0000"/>
                </a:solidFill>
              </a:rPr>
              <a:t>PROGRAM SPECIFIC OUTCOMES </a:t>
            </a:r>
            <a:r>
              <a:rPr lang="en-IN" dirty="0" smtClean="0"/>
              <a:t>(PSO)</a:t>
            </a:r>
            <a:endParaRPr lang="en-IN" dirty="0"/>
          </a:p>
        </p:txBody>
      </p:sp>
      <p:sp>
        <p:nvSpPr>
          <p:cNvPr id="3" name="Content Placeholder 2"/>
          <p:cNvSpPr>
            <a:spLocks noGrp="1"/>
          </p:cNvSpPr>
          <p:nvPr>
            <p:ph idx="1"/>
          </p:nvPr>
        </p:nvSpPr>
        <p:spPr>
          <a:xfrm>
            <a:off x="1219200" y="1447800"/>
            <a:ext cx="8458962" cy="5257800"/>
          </a:xfrm>
        </p:spPr>
        <p:txBody>
          <a:bodyPr>
            <a:normAutofit fontScale="92500"/>
          </a:bodyPr>
          <a:lstStyle/>
          <a:p>
            <a:r>
              <a:rPr lang="en-IN" dirty="0" smtClean="0"/>
              <a:t>These outcomes are specific to a program in addition to NBA defined POs, namely, Civil, Mechanical, Chemical, Computer science etc.,(2-4)</a:t>
            </a:r>
          </a:p>
          <a:p>
            <a:pPr marL="82296" indent="0">
              <a:buNone/>
            </a:pPr>
            <a:r>
              <a:rPr lang="en-IN" dirty="0" smtClean="0"/>
              <a:t>Example: Civil Engineering can have PSOs as:</a:t>
            </a:r>
          </a:p>
          <a:p>
            <a:r>
              <a:rPr lang="en-IN" sz="2800" dirty="0" smtClean="0">
                <a:solidFill>
                  <a:srgbClr val="FF0000"/>
                </a:solidFill>
              </a:rPr>
              <a:t>PSO1</a:t>
            </a:r>
            <a:r>
              <a:rPr lang="en-IN" sz="2800" dirty="0" smtClean="0"/>
              <a:t>: Able to analyse and design building structural systems.</a:t>
            </a:r>
          </a:p>
          <a:p>
            <a:r>
              <a:rPr lang="en-IN" sz="2800" dirty="0" smtClean="0">
                <a:solidFill>
                  <a:srgbClr val="FF0000"/>
                </a:solidFill>
              </a:rPr>
              <a:t>PSO2</a:t>
            </a:r>
            <a:r>
              <a:rPr lang="en-IN" sz="2800" dirty="0" smtClean="0"/>
              <a:t>: Able to provide design solutions to water supply and sewage systems.</a:t>
            </a:r>
          </a:p>
          <a:p>
            <a:r>
              <a:rPr lang="en-IN" sz="2800" dirty="0" smtClean="0">
                <a:solidFill>
                  <a:srgbClr val="FF0000"/>
                </a:solidFill>
              </a:rPr>
              <a:t>PSO3</a:t>
            </a:r>
            <a:r>
              <a:rPr lang="en-IN" sz="2800" dirty="0" smtClean="0"/>
              <a:t>: Able to identify and analyse transportation engineering problems and provide solutions for the benefit of society.</a:t>
            </a:r>
            <a:endParaRPr lang="en-IN" sz="2800" dirty="0"/>
          </a:p>
        </p:txBody>
      </p:sp>
    </p:spTree>
    <p:extLst>
      <p:ext uri="{BB962C8B-B14F-4D97-AF65-F5344CB8AC3E}">
        <p14:creationId xmlns:p14="http://schemas.microsoft.com/office/powerpoint/2010/main" val="3290493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r>
              <a:rPr lang="en-US" sz="6000" dirty="0"/>
              <a:t>Why the NBA's POs are</a:t>
            </a:r>
            <a:r>
              <a:rPr lang="en-US" sz="6000" dirty="0" smtClean="0"/>
              <a:t>­ What </a:t>
            </a:r>
            <a:r>
              <a:rPr lang="en-US" sz="6000" dirty="0"/>
              <a:t>they are?</a:t>
            </a:r>
            <a:endParaRPr lang="en-IN" sz="6000" dirty="0"/>
          </a:p>
          <a:p>
            <a:pPr marL="82296" indent="0">
              <a:buNone/>
            </a:pPr>
            <a:r>
              <a:rPr lang="en-US" dirty="0"/>
              <a:t/>
            </a:r>
            <a:br>
              <a:rPr lang="en-US" dirty="0"/>
            </a:br>
            <a:endParaRPr lang="en-IN" dirty="0"/>
          </a:p>
        </p:txBody>
      </p:sp>
      <p:sp>
        <p:nvSpPr>
          <p:cNvPr id="2" name="TextBox 1"/>
          <p:cNvSpPr txBox="1"/>
          <p:nvPr/>
        </p:nvSpPr>
        <p:spPr>
          <a:xfrm>
            <a:off x="1371600" y="6324600"/>
            <a:ext cx="5029200" cy="369332"/>
          </a:xfrm>
          <a:prstGeom prst="rect">
            <a:avLst/>
          </a:prstGeom>
          <a:noFill/>
        </p:spPr>
        <p:txBody>
          <a:bodyPr wrap="square" rtlCol="0">
            <a:spAutoFit/>
          </a:bodyPr>
          <a:lstStyle/>
          <a:p>
            <a:r>
              <a:rPr lang="en-IN" dirty="0" smtClean="0"/>
              <a:t>Source: NBA learning resources</a:t>
            </a:r>
            <a:endParaRPr lang="en-IN" dirty="0"/>
          </a:p>
        </p:txBody>
      </p:sp>
    </p:spTree>
    <p:extLst>
      <p:ext uri="{BB962C8B-B14F-4D97-AF65-F5344CB8AC3E}">
        <p14:creationId xmlns:p14="http://schemas.microsoft.com/office/powerpoint/2010/main" val="416400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84949695"/>
              </p:ext>
            </p:extLst>
          </p:nvPr>
        </p:nvGraphicFramePr>
        <p:xfrm>
          <a:off x="1143000" y="1524001"/>
          <a:ext cx="8227030" cy="4800598"/>
        </p:xfrm>
        <a:graphic>
          <a:graphicData uri="http://schemas.openxmlformats.org/drawingml/2006/table">
            <a:tbl>
              <a:tblPr firstRow="1" firstCol="1" lastRow="1" lastCol="1" bandRow="1" bandCol="1"/>
              <a:tblGrid>
                <a:gridCol w="4189056"/>
                <a:gridCol w="4037974"/>
              </a:tblGrid>
              <a:tr h="890871">
                <a:tc>
                  <a:txBody>
                    <a:bodyPr/>
                    <a:lstStyle/>
                    <a:p>
                      <a:pPr marL="82550">
                        <a:lnSpc>
                          <a:spcPct val="115000"/>
                        </a:lnSpc>
                        <a:spcBef>
                          <a:spcPts val="430"/>
                        </a:spcBef>
                        <a:spcAft>
                          <a:spcPts val="0"/>
                        </a:spcAft>
                      </a:pPr>
                      <a:r>
                        <a:rPr lang="en-US" sz="2400" dirty="0">
                          <a:effectLst/>
                          <a:latin typeface="Arial" panose="020B0604020202020204" pitchFamily="34" charset="0"/>
                          <a:ea typeface="Arial" panose="020B0604020202020204" pitchFamily="34" charset="0"/>
                          <a:cs typeface="Times New Roman" panose="02020603050405020304" pitchFamily="18" charset="0"/>
                        </a:rPr>
                        <a:t>Washington</a:t>
                      </a:r>
                      <a:r>
                        <a:rPr lang="en-US" sz="2400" spc="470" dirty="0">
                          <a:effectLst/>
                          <a:latin typeface="Arial" panose="020B0604020202020204" pitchFamily="34" charset="0"/>
                          <a:ea typeface="Arial" panose="020B0604020202020204" pitchFamily="34" charset="0"/>
                          <a:cs typeface="Times New Roman" panose="02020603050405020304" pitchFamily="18" charset="0"/>
                        </a:rPr>
                        <a:t> </a:t>
                      </a:r>
                      <a:r>
                        <a:rPr lang="en-US" sz="2400" dirty="0">
                          <a:effectLst/>
                          <a:latin typeface="Arial" panose="020B0604020202020204" pitchFamily="34" charset="0"/>
                          <a:ea typeface="Arial" panose="020B0604020202020204" pitchFamily="34" charset="0"/>
                          <a:cs typeface="Times New Roman" panose="02020603050405020304" pitchFamily="18" charset="0"/>
                        </a:rPr>
                        <a:t>Accord</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82550">
                        <a:lnSpc>
                          <a:spcPct val="115000"/>
                        </a:lnSpc>
                        <a:spcBef>
                          <a:spcPts val="335"/>
                        </a:spcBef>
                        <a:spcAft>
                          <a:spcPts val="0"/>
                        </a:spcAft>
                      </a:pPr>
                      <a:r>
                        <a:rPr lang="en-US" sz="2400" dirty="0">
                          <a:effectLst/>
                          <a:latin typeface="Arial" panose="020B0604020202020204" pitchFamily="34" charset="0"/>
                          <a:ea typeface="Arial" panose="020B0604020202020204" pitchFamily="34" charset="0"/>
                          <a:cs typeface="Times New Roman" panose="02020603050405020304" pitchFamily="18" charset="0"/>
                        </a:rPr>
                        <a:t>Attributes</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14300">
                        <a:lnSpc>
                          <a:spcPct val="115000"/>
                        </a:lnSpc>
                        <a:spcBef>
                          <a:spcPts val="430"/>
                        </a:spcBef>
                        <a:spcAft>
                          <a:spcPts val="0"/>
                        </a:spcAft>
                      </a:pPr>
                      <a:r>
                        <a:rPr lang="en-US" sz="2400">
                          <a:effectLst/>
                          <a:latin typeface="Arial" panose="020B0604020202020204" pitchFamily="34" charset="0"/>
                          <a:ea typeface="Arial" panose="020B0604020202020204" pitchFamily="34" charset="0"/>
                          <a:cs typeface="Times New Roman" panose="02020603050405020304" pitchFamily="18" charset="0"/>
                        </a:rPr>
                        <a:t>NBA</a:t>
                      </a:r>
                      <a:r>
                        <a:rPr lang="en-US" sz="2400" spc="100">
                          <a:effectLst/>
                          <a:latin typeface="Arial" panose="020B0604020202020204" pitchFamily="34" charset="0"/>
                          <a:ea typeface="Arial" panose="020B0604020202020204" pitchFamily="34" charset="0"/>
                          <a:cs typeface="Times New Roman" panose="02020603050405020304" pitchFamily="18" charset="0"/>
                        </a:rPr>
                        <a:t> </a:t>
                      </a:r>
                      <a:r>
                        <a:rPr lang="en-US" sz="2400">
                          <a:effectLst/>
                          <a:latin typeface="Arial" panose="020B0604020202020204" pitchFamily="34" charset="0"/>
                          <a:ea typeface="Arial" panose="020B0604020202020204" pitchFamily="34" charset="0"/>
                          <a:cs typeface="Times New Roman" panose="02020603050405020304" pitchFamily="18" charset="0"/>
                        </a:rPr>
                        <a:t>Program</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p>
                      <a:pPr marL="95885">
                        <a:lnSpc>
                          <a:spcPct val="115000"/>
                        </a:lnSpc>
                        <a:spcBef>
                          <a:spcPts val="335"/>
                        </a:spcBef>
                        <a:spcAft>
                          <a:spcPts val="0"/>
                        </a:spcAft>
                      </a:pPr>
                      <a:r>
                        <a:rPr lang="en-US" sz="2400">
                          <a:effectLst/>
                          <a:latin typeface="Arial" panose="020B0604020202020204" pitchFamily="34" charset="0"/>
                          <a:ea typeface="Arial" panose="020B0604020202020204" pitchFamily="34" charset="0"/>
                          <a:cs typeface="Times New Roman" panose="02020603050405020304" pitchFamily="18" charset="0"/>
                        </a:rPr>
                        <a:t>Outcomes.</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470890">
                <a:tc>
                  <a:txBody>
                    <a:bodyPr/>
                    <a:lstStyle/>
                    <a:p>
                      <a:pPr>
                        <a:lnSpc>
                          <a:spcPts val="1100"/>
                        </a:lnSpc>
                        <a:spcBef>
                          <a:spcPts val="2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82550" marR="69215" indent="8890">
                        <a:lnSpc>
                          <a:spcPct val="105000"/>
                        </a:lnSpc>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!.Engineering</a:t>
                      </a:r>
                      <a:r>
                        <a:rPr lang="en-US" sz="1800"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knowledge,</a:t>
                      </a:r>
                      <a:r>
                        <a:rPr lang="en-US" sz="1800" spc="2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Apply knowledge</a:t>
                      </a:r>
                      <a:r>
                        <a:rPr lang="en-US" sz="1600" spc="1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60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mathematics,</a:t>
                      </a:r>
                      <a:r>
                        <a:rPr lang="en-US" sz="1600" spc="-1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science, engineering</a:t>
                      </a:r>
                      <a:r>
                        <a:rPr lang="en-US" sz="1600" spc="3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fundamentals</a:t>
                      </a:r>
                      <a:r>
                        <a:rPr lang="en-US" sz="16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600" spc="2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an engineering</a:t>
                      </a:r>
                      <a:r>
                        <a:rPr lang="en-US" sz="1600" spc="3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specialization </a:t>
                      </a:r>
                      <a:r>
                        <a:rPr lang="en-US" sz="16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600" spc="1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600" spc="6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solution of complex</a:t>
                      </a:r>
                      <a:r>
                        <a:rPr lang="en-US" sz="1600" spc="16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engineering </a:t>
                      </a:r>
                      <a:r>
                        <a:rPr lang="en-US" sz="16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problems.</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86995" marR="38735" indent="8890">
                        <a:lnSpc>
                          <a:spcPct val="103000"/>
                        </a:lnSpc>
                        <a:spcBef>
                          <a:spcPts val="325"/>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!.Engineering</a:t>
                      </a:r>
                      <a:r>
                        <a:rPr lang="en-US" sz="1800" spc="-6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knowledge,</a:t>
                      </a:r>
                      <a:r>
                        <a:rPr lang="en-US" sz="18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Apply</a:t>
                      </a:r>
                      <a:r>
                        <a:rPr lang="en-US" sz="1600" spc="20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the knowledge</a:t>
                      </a:r>
                      <a:r>
                        <a:rPr lang="en-US" sz="1600" spc="1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6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mathematics,</a:t>
                      </a:r>
                      <a:r>
                        <a:rPr lang="en-US" sz="1600" spc="4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science, engineering</a:t>
                      </a:r>
                      <a:r>
                        <a:rPr lang="en-US" sz="1600" spc="4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fundamentals,</a:t>
                      </a:r>
                      <a:r>
                        <a:rPr lang="en-US" sz="1600" spc="-1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600" spc="24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engg. specialization </a:t>
                      </a:r>
                      <a:r>
                        <a:rPr lang="en-US" sz="1600" spc="1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600" spc="9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600" spc="6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1600" spc="30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of</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p>
                      <a:pPr marL="86995">
                        <a:lnSpc>
                          <a:spcPct val="115000"/>
                        </a:lnSpc>
                        <a:spcBef>
                          <a:spcPts val="5"/>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complex</a:t>
                      </a:r>
                      <a:r>
                        <a:rPr lang="en-US" sz="1600" spc="16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engineering </a:t>
                      </a:r>
                      <a:r>
                        <a:rPr lang="en-US" sz="1600" spc="6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problems</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38837">
                <a:tc>
                  <a:txBody>
                    <a:bodyPr/>
                    <a:lstStyle/>
                    <a:p>
                      <a:pPr marL="82550" marR="85090" indent="-8890">
                        <a:lnSpc>
                          <a:spcPct val="104000"/>
                        </a:lnSpc>
                        <a:spcBef>
                          <a:spcPts val="325"/>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spc="-1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Problem</a:t>
                      </a:r>
                      <a:r>
                        <a:rPr lang="en-US" sz="1800" spc="4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Analysis,</a:t>
                      </a:r>
                      <a:r>
                        <a:rPr lang="en-US" sz="1800" spc="2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Identify, formulate,</a:t>
                      </a:r>
                      <a:r>
                        <a:rPr lang="en-US" sz="160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research</a:t>
                      </a:r>
                      <a:r>
                        <a:rPr lang="en-US" sz="1600" spc="4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literature</a:t>
                      </a:r>
                      <a:r>
                        <a:rPr lang="en-US" sz="160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and analyze</a:t>
                      </a:r>
                      <a:r>
                        <a:rPr lang="en-US" sz="1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a:effectLst/>
                          <a:latin typeface="Times New Roman" panose="02020603050405020304" pitchFamily="18" charset="0"/>
                          <a:ea typeface="Times New Roman" panose="02020603050405020304" pitchFamily="18" charset="0"/>
                          <a:cs typeface="Times New Roman" panose="02020603050405020304" pitchFamily="18" charset="0"/>
                        </a:rPr>
                        <a:t>complex</a:t>
                      </a:r>
                      <a:r>
                        <a:rPr lang="en-US" sz="1600" i="1" spc="1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engineering </a:t>
                      </a:r>
                      <a:r>
                        <a:rPr lang="en-US" sz="16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problems reaching</a:t>
                      </a:r>
                      <a:r>
                        <a:rPr lang="en-US" sz="1600" spc="2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substantiated</a:t>
                      </a:r>
                      <a:r>
                        <a:rPr lang="en-US" sz="1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conclusions</a:t>
                      </a:r>
                      <a:r>
                        <a:rPr lang="en-US" sz="1600" spc="2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using first</a:t>
                      </a:r>
                      <a:r>
                        <a:rPr lang="en-US" sz="1600" spc="3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principles</a:t>
                      </a:r>
                      <a:r>
                        <a:rPr lang="en-US" sz="1600" spc="3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6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mathematics,</a:t>
                      </a:r>
                      <a:r>
                        <a:rPr lang="en-US" sz="160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natural sciences</a:t>
                      </a:r>
                      <a:r>
                        <a:rPr lang="en-US" sz="1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600" spc="2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engineering</a:t>
                      </a:r>
                      <a:r>
                        <a:rPr lang="en-US" sz="1600" spc="4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sciences</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86995" marR="57785">
                        <a:lnSpc>
                          <a:spcPct val="104000"/>
                        </a:lnSpc>
                        <a:spcBef>
                          <a:spcPts val="325"/>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spc="-1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Problem</a:t>
                      </a:r>
                      <a:r>
                        <a:rPr lang="en-US" sz="1800" spc="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Analysis,</a:t>
                      </a:r>
                      <a:r>
                        <a:rPr lang="en-US" sz="1800" spc="4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Identify, formulate,</a:t>
                      </a:r>
                      <a:r>
                        <a:rPr lang="en-US" sz="1600" spc="-1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research</a:t>
                      </a:r>
                      <a:r>
                        <a:rPr lang="en-US" sz="1600" spc="4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literature,</a:t>
                      </a:r>
                      <a:r>
                        <a:rPr lang="en-US" sz="1600" spc="-2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and analyze</a:t>
                      </a:r>
                      <a:r>
                        <a:rPr lang="en-US" sz="1600" spc="2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engineering </a:t>
                      </a:r>
                      <a:r>
                        <a:rPr lang="en-US" sz="16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problems</a:t>
                      </a:r>
                      <a:r>
                        <a:rPr lang="en-US" sz="1600" spc="40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6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arrive at</a:t>
                      </a:r>
                      <a:r>
                        <a:rPr lang="en-US" sz="1600" spc="1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substantiated</a:t>
                      </a:r>
                      <a:r>
                        <a:rPr lang="en-US" sz="160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conclusions</a:t>
                      </a:r>
                      <a:r>
                        <a:rPr lang="en-US" sz="1600" spc="3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using</a:t>
                      </a:r>
                      <a:r>
                        <a:rPr lang="en-US" sz="1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first principles</a:t>
                      </a:r>
                      <a:r>
                        <a:rPr lang="en-US" sz="1600" spc="3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60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mathematics,</a:t>
                      </a:r>
                      <a:r>
                        <a:rPr lang="en-US" sz="1600" spc="-1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natural,</a:t>
                      </a:r>
                      <a:r>
                        <a:rPr lang="en-US" sz="1600" spc="-1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and engineering</a:t>
                      </a:r>
                      <a:r>
                        <a:rPr lang="en-US" sz="1600" spc="4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sciences.</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447800" y="1412"/>
            <a:ext cx="8077200" cy="2051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5832" tIns="279312" rIns="520536"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7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WA - Graduate  Attributes  and</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7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NBA- Program Outcomes</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n-US" altLang="en-US" sz="9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TextBox 5"/>
          <p:cNvSpPr txBox="1"/>
          <p:nvPr/>
        </p:nvSpPr>
        <p:spPr>
          <a:xfrm>
            <a:off x="1371600" y="6324600"/>
            <a:ext cx="5029200" cy="369332"/>
          </a:xfrm>
          <a:prstGeom prst="rect">
            <a:avLst/>
          </a:prstGeom>
          <a:noFill/>
        </p:spPr>
        <p:txBody>
          <a:bodyPr wrap="square" rtlCol="0">
            <a:spAutoFit/>
          </a:bodyPr>
          <a:lstStyle/>
          <a:p>
            <a:r>
              <a:rPr lang="en-IN" dirty="0" smtClean="0"/>
              <a:t>Source: NBA learning resources</a:t>
            </a:r>
            <a:endParaRPr lang="en-IN" dirty="0"/>
          </a:p>
        </p:txBody>
      </p:sp>
    </p:spTree>
    <p:extLst>
      <p:ext uri="{BB962C8B-B14F-4D97-AF65-F5344CB8AC3E}">
        <p14:creationId xmlns:p14="http://schemas.microsoft.com/office/powerpoint/2010/main" val="1688047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US" dirty="0"/>
              <a:t> </a:t>
            </a:r>
            <a:endParaRPr lang="en-IN" dirty="0"/>
          </a:p>
          <a:p>
            <a:pPr marL="82296" indent="0">
              <a:buNone/>
            </a:pPr>
            <a:r>
              <a:rPr lang="en-US" sz="5400" dirty="0"/>
              <a:t>Attainment of </a:t>
            </a:r>
            <a:r>
              <a:rPr lang="en-US" sz="5400" dirty="0" smtClean="0"/>
              <a:t>PO1  </a:t>
            </a:r>
            <a:r>
              <a:rPr lang="en-US" sz="5400" dirty="0"/>
              <a:t>to </a:t>
            </a:r>
            <a:r>
              <a:rPr lang="en-US" sz="5400" dirty="0" smtClean="0"/>
              <a:t>P05</a:t>
            </a:r>
            <a:endParaRPr lang="en-IN" sz="5400" dirty="0"/>
          </a:p>
          <a:p>
            <a:pPr marL="82296" indent="0">
              <a:buNone/>
            </a:pPr>
            <a:r>
              <a:rPr lang="en-US" dirty="0"/>
              <a:t/>
            </a:r>
            <a:br>
              <a:rPr lang="en-US" dirty="0"/>
            </a:br>
            <a:endParaRPr lang="en-IN" dirty="0"/>
          </a:p>
        </p:txBody>
      </p:sp>
    </p:spTree>
    <p:extLst>
      <p:ext uri="{BB962C8B-B14F-4D97-AF65-F5344CB8AC3E}">
        <p14:creationId xmlns:p14="http://schemas.microsoft.com/office/powerpoint/2010/main" val="41610799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PO </a:t>
            </a:r>
            <a:r>
              <a:rPr lang="en-IN" dirty="0" smtClean="0"/>
              <a:t>1-5</a:t>
            </a:r>
            <a:r>
              <a:rPr lang="en-IN" dirty="0"/>
              <a:t/>
            </a:r>
            <a:br>
              <a:rPr lang="en-IN" dirty="0"/>
            </a:br>
            <a:endParaRPr lang="en-IN" dirty="0"/>
          </a:p>
        </p:txBody>
      </p:sp>
      <p:sp>
        <p:nvSpPr>
          <p:cNvPr id="3" name="Content Placeholder 2"/>
          <p:cNvSpPr>
            <a:spLocks noGrp="1"/>
          </p:cNvSpPr>
          <p:nvPr>
            <p:ph idx="1"/>
          </p:nvPr>
        </p:nvSpPr>
        <p:spPr>
          <a:xfrm>
            <a:off x="1143000" y="838200"/>
            <a:ext cx="8535162" cy="6019800"/>
          </a:xfrm>
        </p:spPr>
        <p:txBody>
          <a:bodyPr>
            <a:normAutofit fontScale="25000" lnSpcReduction="20000"/>
          </a:bodyPr>
          <a:lstStyle/>
          <a:p>
            <a:endParaRPr lang="en-IN" dirty="0"/>
          </a:p>
          <a:p>
            <a:pPr algn="just"/>
            <a:r>
              <a:rPr lang="en-IN" sz="7400" dirty="0" err="1" smtClean="0"/>
              <a:t>POl</a:t>
            </a:r>
            <a:r>
              <a:rPr lang="en-IN" sz="7400" dirty="0" err="1"/>
              <a:t>.</a:t>
            </a:r>
            <a:r>
              <a:rPr lang="en-IN" sz="7400" dirty="0"/>
              <a:t> </a:t>
            </a:r>
            <a:r>
              <a:rPr lang="en-IN" sz="7400" dirty="0">
                <a:solidFill>
                  <a:srgbClr val="FF0000"/>
                </a:solidFill>
              </a:rPr>
              <a:t>Engineering knowledge</a:t>
            </a:r>
            <a:r>
              <a:rPr lang="en-IN" sz="7400" dirty="0"/>
              <a:t>: Apply the knowledge of mathematics, science, engineering fundamentals, and engineering. specialization to the solution of </a:t>
            </a:r>
            <a:r>
              <a:rPr lang="en-IN" sz="7400" dirty="0">
                <a:solidFill>
                  <a:srgbClr val="FF0000"/>
                </a:solidFill>
              </a:rPr>
              <a:t>complex engineering problems.</a:t>
            </a:r>
          </a:p>
          <a:p>
            <a:pPr algn="just"/>
            <a:endParaRPr lang="en-IN" sz="7400" dirty="0"/>
          </a:p>
          <a:p>
            <a:pPr algn="just"/>
            <a:r>
              <a:rPr lang="en-IN" sz="7400" dirty="0" smtClean="0"/>
              <a:t>PO2</a:t>
            </a:r>
            <a:r>
              <a:rPr lang="en-IN" sz="7400" dirty="0"/>
              <a:t>. </a:t>
            </a:r>
            <a:r>
              <a:rPr lang="en-IN" sz="7400" dirty="0">
                <a:solidFill>
                  <a:srgbClr val="FF0000"/>
                </a:solidFill>
              </a:rPr>
              <a:t>Problem  analysis</a:t>
            </a:r>
            <a:r>
              <a:rPr lang="en-IN" sz="7400" dirty="0"/>
              <a:t>: Identify, formulate, review research literature, and </a:t>
            </a:r>
            <a:r>
              <a:rPr lang="en-IN" sz="7400" dirty="0" err="1"/>
              <a:t>analyze</a:t>
            </a:r>
            <a:r>
              <a:rPr lang="en-IN" sz="7400" dirty="0"/>
              <a:t> </a:t>
            </a:r>
            <a:r>
              <a:rPr lang="en-IN" sz="7400" dirty="0" smtClean="0">
                <a:solidFill>
                  <a:srgbClr val="FF0000"/>
                </a:solidFill>
              </a:rPr>
              <a:t>complex engineering </a:t>
            </a:r>
            <a:r>
              <a:rPr lang="en-IN" sz="7400" dirty="0">
                <a:solidFill>
                  <a:srgbClr val="FF0000"/>
                </a:solidFill>
              </a:rPr>
              <a:t>problems </a:t>
            </a:r>
            <a:r>
              <a:rPr lang="en-IN" sz="7400" dirty="0"/>
              <a:t>reaching substantiated conclusions using first principles of mathematics, </a:t>
            </a:r>
            <a:r>
              <a:rPr lang="en-IN" sz="7400" dirty="0" smtClean="0"/>
              <a:t>natural </a:t>
            </a:r>
            <a:r>
              <a:rPr lang="en-IN" sz="7400" dirty="0"/>
              <a:t>sciences, and engineering sciences. </a:t>
            </a:r>
            <a:endParaRPr lang="en-IN" sz="7400" dirty="0" smtClean="0"/>
          </a:p>
          <a:p>
            <a:pPr algn="just"/>
            <a:endParaRPr lang="en-IN" sz="7400" dirty="0" smtClean="0"/>
          </a:p>
          <a:p>
            <a:pPr algn="just"/>
            <a:r>
              <a:rPr lang="en-US" sz="7400" dirty="0" smtClean="0"/>
              <a:t>PO </a:t>
            </a:r>
            <a:r>
              <a:rPr lang="en-US" sz="7400" dirty="0"/>
              <a:t>3 </a:t>
            </a:r>
            <a:r>
              <a:rPr lang="en-US" sz="7400" dirty="0">
                <a:solidFill>
                  <a:srgbClr val="FF0000"/>
                </a:solidFill>
              </a:rPr>
              <a:t>Design/development of solutions</a:t>
            </a:r>
            <a:r>
              <a:rPr lang="en-US" sz="7400" dirty="0"/>
              <a:t>: Design solutions for </a:t>
            </a:r>
            <a:r>
              <a:rPr lang="en-US" sz="7400" dirty="0">
                <a:solidFill>
                  <a:srgbClr val="FF0000"/>
                </a:solidFill>
              </a:rPr>
              <a:t>complex engineering problems</a:t>
            </a:r>
            <a:r>
              <a:rPr lang="en-US" sz="7400" dirty="0"/>
              <a:t> and design system components, processes to meet the specifications with consideration for the public health and safety, and the cultural, societal, and environmental considerations</a:t>
            </a:r>
            <a:r>
              <a:rPr lang="en-US" sz="7400" dirty="0" smtClean="0"/>
              <a:t>.</a:t>
            </a:r>
          </a:p>
          <a:p>
            <a:pPr algn="just"/>
            <a:endParaRPr lang="en-US" sz="7400" dirty="0" smtClean="0"/>
          </a:p>
          <a:p>
            <a:pPr algn="just"/>
            <a:r>
              <a:rPr lang="en-US" sz="8000" b="1" dirty="0">
                <a:solidFill>
                  <a:srgbClr val="660066"/>
                </a:solidFill>
                <a:latin typeface="Times New Roman" panose="02020603050405020304" pitchFamily="18" charset="0"/>
                <a:cs typeface="Times New Roman" panose="02020603050405020304" pitchFamily="18" charset="0"/>
              </a:rPr>
              <a:t>Conduct Investigations of </a:t>
            </a:r>
            <a:r>
              <a:rPr lang="en-US" sz="8000" b="1" dirty="0">
                <a:solidFill>
                  <a:srgbClr val="FF0000"/>
                </a:solidFill>
                <a:latin typeface="Times New Roman" panose="02020603050405020304" pitchFamily="18" charset="0"/>
                <a:cs typeface="Times New Roman" panose="02020603050405020304" pitchFamily="18" charset="0"/>
              </a:rPr>
              <a:t>Complex Problems</a:t>
            </a:r>
            <a:r>
              <a:rPr lang="en-US" sz="8000" dirty="0">
                <a:solidFill>
                  <a:srgbClr val="0000FF"/>
                </a:solidFill>
                <a:latin typeface="Times New Roman" panose="02020603050405020304" pitchFamily="18" charset="0"/>
                <a:cs typeface="Times New Roman" panose="02020603050405020304" pitchFamily="18" charset="0"/>
              </a:rPr>
              <a:t>: </a:t>
            </a:r>
            <a:r>
              <a:rPr lang="en-US" sz="8000" dirty="0">
                <a:latin typeface="Times New Roman" panose="02020603050405020304" pitchFamily="18" charset="0"/>
                <a:cs typeface="Times New Roman" panose="02020603050405020304" pitchFamily="18" charset="0"/>
              </a:rPr>
              <a:t>Use research-based knowledge and research methods including design of experiments, analysis and interpretation of data, and synthesis of the information to provide valid conclusions.</a:t>
            </a:r>
          </a:p>
          <a:p>
            <a:pPr algn="just"/>
            <a:r>
              <a:rPr lang="en-US" sz="8000" b="1" dirty="0">
                <a:solidFill>
                  <a:srgbClr val="CC3300"/>
                </a:solidFill>
                <a:latin typeface="Times New Roman" panose="02020603050405020304" pitchFamily="18" charset="0"/>
                <a:cs typeface="Times New Roman" panose="02020603050405020304" pitchFamily="18" charset="0"/>
              </a:rPr>
              <a:t>Modern Tool Usage</a:t>
            </a:r>
            <a:r>
              <a:rPr lang="en-US" sz="8000" dirty="0">
                <a:solidFill>
                  <a:srgbClr val="0000FF"/>
                </a:solidFill>
                <a:latin typeface="Times New Roman" panose="02020603050405020304" pitchFamily="18" charset="0"/>
                <a:cs typeface="Times New Roman" panose="02020603050405020304" pitchFamily="18" charset="0"/>
              </a:rPr>
              <a:t>: </a:t>
            </a:r>
            <a:r>
              <a:rPr lang="en-US" sz="8000" dirty="0">
                <a:latin typeface="Times New Roman" panose="02020603050405020304" pitchFamily="18" charset="0"/>
                <a:cs typeface="Times New Roman" panose="02020603050405020304" pitchFamily="18" charset="0"/>
              </a:rPr>
              <a:t>Create, select, and apply appropriate techniques, resources, and modern engineering and IT tools including prediction and modeling to </a:t>
            </a:r>
            <a:r>
              <a:rPr lang="en-US" sz="8000" dirty="0">
                <a:solidFill>
                  <a:srgbClr val="FF0000"/>
                </a:solidFill>
                <a:latin typeface="Times New Roman" panose="02020603050405020304" pitchFamily="18" charset="0"/>
                <a:cs typeface="Times New Roman" panose="02020603050405020304" pitchFamily="18" charset="0"/>
              </a:rPr>
              <a:t>complex engineering activities </a:t>
            </a:r>
            <a:r>
              <a:rPr lang="en-US" sz="8000" dirty="0">
                <a:latin typeface="Times New Roman" panose="02020603050405020304" pitchFamily="18" charset="0"/>
                <a:cs typeface="Times New Roman" panose="02020603050405020304" pitchFamily="18" charset="0"/>
              </a:rPr>
              <a:t>with an understanding of the limitations</a:t>
            </a:r>
            <a:r>
              <a:rPr lang="en-US" sz="8000" dirty="0">
                <a:solidFill>
                  <a:srgbClr val="0000FF"/>
                </a:solidFill>
                <a:latin typeface="Times New Roman" panose="02020603050405020304" pitchFamily="18" charset="0"/>
                <a:cs typeface="Times New Roman" panose="02020603050405020304" pitchFamily="18" charset="0"/>
              </a:rPr>
              <a:t>.</a:t>
            </a:r>
          </a:p>
          <a:p>
            <a:pPr algn="just"/>
            <a:endParaRPr lang="en-IN" sz="7400" dirty="0"/>
          </a:p>
          <a:p>
            <a:pPr marL="82296" indent="0" algn="just">
              <a:buNone/>
            </a:pPr>
            <a:endParaRPr lang="en-IN" sz="4100" dirty="0"/>
          </a:p>
          <a:p>
            <a:pPr marL="82296" indent="0" algn="just">
              <a:buNone/>
            </a:pPr>
            <a:r>
              <a:rPr lang="en-IN" sz="4100" dirty="0"/>
              <a:t> </a:t>
            </a:r>
          </a:p>
        </p:txBody>
      </p:sp>
    </p:spTree>
    <p:extLst>
      <p:ext uri="{BB962C8B-B14F-4D97-AF65-F5344CB8AC3E}">
        <p14:creationId xmlns:p14="http://schemas.microsoft.com/office/powerpoint/2010/main" val="23599627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914400" y="260465"/>
            <a:ext cx="8534400" cy="302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95144" tIns="622104" rIns="634800" bIns="1777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800" b="0" i="0" u="none" strike="noStrike" cap="none" normalizeH="0" baseline="0" dirty="0" smtClean="0">
                <a:ln>
                  <a:noFill/>
                </a:ln>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Why place these POs in one Basket?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The Statements show that one part</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900" b="0" i="1"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{That of (</a:t>
            </a:r>
            <a:r>
              <a:rPr kumimoji="0" lang="en-US" altLang="en-US" sz="3900" b="0" i="1" u="none" strike="noStrike" cap="none" normalizeH="0" baseline="0" dirty="0" smtClean="0">
                <a:ln>
                  <a:noFill/>
                </a:ln>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complex</a:t>
            </a:r>
            <a:r>
              <a:rPr kumimoji="0" lang="en-US" altLang="en-US" sz="3900" b="0" i="1"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Engineering</a:t>
            </a:r>
            <a:endParaRPr kumimoji="0" lang="en-US" altLang="en-US" sz="11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052" name="Picture 15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87566" y="1524000"/>
            <a:ext cx="989833" cy="120173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p:cNvSpPr>
            <a:spLocks noChangeArrowheads="1"/>
          </p:cNvSpPr>
          <p:nvPr/>
        </p:nvSpPr>
        <p:spPr bwMode="auto">
          <a:xfrm>
            <a:off x="1219200" y="2535451"/>
            <a:ext cx="8305800" cy="3954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900" b="0" i="1"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Problem CEP} is common to all.</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9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3900" b="0" i="1"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Though, individually each PO deals with a different aspect of CEP. Recognizing this commonality</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900" b="0" i="1"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makes the discussion easier.</a:t>
            </a:r>
            <a:endParaRPr kumimoji="0" lang="en-US" altLang="en-US" sz="11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n-US" altLang="en-U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TextBox 4"/>
          <p:cNvSpPr txBox="1"/>
          <p:nvPr/>
        </p:nvSpPr>
        <p:spPr>
          <a:xfrm>
            <a:off x="1371600" y="6324600"/>
            <a:ext cx="5029200" cy="369332"/>
          </a:xfrm>
          <a:prstGeom prst="rect">
            <a:avLst/>
          </a:prstGeom>
          <a:noFill/>
        </p:spPr>
        <p:txBody>
          <a:bodyPr wrap="square" rtlCol="0">
            <a:spAutoFit/>
          </a:bodyPr>
          <a:lstStyle/>
          <a:p>
            <a:r>
              <a:rPr lang="en-IN" dirty="0" smtClean="0"/>
              <a:t>Source: NBA learning resources</a:t>
            </a:r>
            <a:endParaRPr lang="en-IN" dirty="0"/>
          </a:p>
        </p:txBody>
      </p:sp>
    </p:spTree>
    <p:extLst>
      <p:ext uri="{BB962C8B-B14F-4D97-AF65-F5344CB8AC3E}">
        <p14:creationId xmlns:p14="http://schemas.microsoft.com/office/powerpoint/2010/main" val="1380176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latin typeface="Times New Roman" panose="02020603050405020304" pitchFamily="18" charset="0"/>
                <a:ea typeface="Times New Roman" panose="02020603050405020304" pitchFamily="18" charset="0"/>
                <a:cs typeface="Times New Roman" panose="02020603050405020304" pitchFamily="18" charset="0"/>
              </a:rPr>
              <a:t>Complex</a:t>
            </a:r>
            <a:r>
              <a:rPr lang="en-US" sz="4400" spc="28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Engineering</a:t>
            </a:r>
            <a:r>
              <a:rPr lang="en-US" sz="4400" spc="48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ea typeface="Times New Roman" panose="02020603050405020304" pitchFamily="18" charset="0"/>
                <a:cs typeface="Times New Roman" panose="02020603050405020304" pitchFamily="18" charset="0"/>
              </a:rPr>
              <a:t>Problem-CEP</a:t>
            </a:r>
            <a:r>
              <a:rPr lang="en-IN" sz="1400" dirty="0">
                <a:latin typeface="Calibri" panose="020F0502020204030204" pitchFamily="34" charset="0"/>
                <a:ea typeface="Calibri" panose="020F0502020204030204" pitchFamily="34" charset="0"/>
                <a:cs typeface="Times New Roman" panose="02020603050405020304" pitchFamily="18" charset="0"/>
              </a:rPr>
              <a:t/>
            </a:r>
            <a:br>
              <a:rPr lang="en-IN" sz="1400" dirty="0">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p:cNvSpPr>
            <a:spLocks noGrp="1"/>
          </p:cNvSpPr>
          <p:nvPr>
            <p:ph idx="1"/>
          </p:nvPr>
        </p:nvSpPr>
        <p:spPr>
          <a:xfrm>
            <a:off x="1066800" y="1066800"/>
            <a:ext cx="8826690" cy="5767316"/>
          </a:xfrm>
        </p:spPr>
        <p:txBody>
          <a:bodyPr>
            <a:normAutofit fontScale="92500" lnSpcReduction="10000"/>
          </a:bodyPr>
          <a:lstStyle/>
          <a:p>
            <a:pPr>
              <a:lnSpc>
                <a:spcPts val="750"/>
              </a:lnSpc>
              <a:spcBef>
                <a:spcPts val="20"/>
              </a:spcBef>
              <a:spcAft>
                <a:spcPts val="0"/>
              </a:spcAft>
            </a:pPr>
            <a:r>
              <a:rPr lang="en-US" sz="800" dirty="0">
                <a:latin typeface="Calibri" panose="020F0502020204030204" pitchFamily="34" charset="0"/>
                <a:ea typeface="Calibri" panose="020F0502020204030204" pitchFamily="34" charset="0"/>
                <a:cs typeface="Times New Roman" panose="02020603050405020304" pitchFamily="18" charset="0"/>
              </a:rPr>
              <a:t> </a:t>
            </a:r>
            <a:endParaRPr lang="en-IN" sz="1200" dirty="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en-US" sz="1050" dirty="0">
                <a:latin typeface="Calibri" panose="020F0502020204030204" pitchFamily="34" charset="0"/>
                <a:ea typeface="Calibri" panose="020F0502020204030204" pitchFamily="34" charset="0"/>
                <a:cs typeface="Times New Roman" panose="02020603050405020304" pitchFamily="18" charset="0"/>
              </a:rPr>
              <a:t> </a:t>
            </a:r>
            <a:endParaRPr lang="en-IN" sz="1200" dirty="0">
              <a:latin typeface="Calibri" panose="020F0502020204030204" pitchFamily="34" charset="0"/>
              <a:ea typeface="Calibri" panose="020F0502020204030204" pitchFamily="34" charset="0"/>
              <a:cs typeface="Times New Roman" panose="02020603050405020304" pitchFamily="18" charset="0"/>
            </a:endParaRPr>
          </a:p>
          <a:p>
            <a:pPr marL="66040" marR="350520" indent="0" algn="just">
              <a:lnSpc>
                <a:spcPct val="107000"/>
              </a:lnSpc>
              <a:spcAft>
                <a:spcPts val="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1.</a:t>
            </a:r>
            <a:r>
              <a:rPr lang="en-US"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Problems</a:t>
            </a:r>
            <a:r>
              <a:rPr lang="en-US" spc="37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not</a:t>
            </a:r>
            <a:r>
              <a:rPr lang="en-US"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the</a:t>
            </a:r>
            <a:r>
              <a:rPr lang="en-US" spc="6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kind</a:t>
            </a:r>
            <a:r>
              <a:rPr lang="en-US"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generally</a:t>
            </a:r>
            <a:r>
              <a:rPr lang="en-US" spc="24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encountered</a:t>
            </a:r>
            <a:r>
              <a:rPr lang="en-US" spc="45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at the ends</a:t>
            </a:r>
            <a:r>
              <a:rPr lang="en-US" spc="17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of</a:t>
            </a:r>
            <a:r>
              <a:rPr lang="en-US"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text</a:t>
            </a:r>
            <a:r>
              <a:rPr lang="en-US" spc="8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book</a:t>
            </a:r>
            <a:r>
              <a:rPr lang="en-US" spc="11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chapters.</a:t>
            </a:r>
            <a:r>
              <a:rPr lang="en-US"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pc="19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often</a:t>
            </a:r>
            <a:r>
              <a:rPr lang="en-US"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test</a:t>
            </a:r>
            <a:r>
              <a:rPr lang="en-US" spc="5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if the</a:t>
            </a:r>
            <a:r>
              <a:rPr lang="en-US"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contents</a:t>
            </a:r>
            <a:r>
              <a:rPr lang="en-US" spc="29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of</a:t>
            </a:r>
            <a:r>
              <a:rPr lang="en-US" spc="9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the</a:t>
            </a:r>
            <a:r>
              <a:rPr lang="en-US"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chapter</a:t>
            </a:r>
            <a:r>
              <a:rPr lang="en-US" spc="26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pc="18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been</a:t>
            </a:r>
            <a:r>
              <a:rPr lang="en-US" spc="24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understood)</a:t>
            </a:r>
            <a:endParaRPr lang="en-IN" sz="1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ts val="3540"/>
              </a:lnSpc>
              <a:spcAft>
                <a:spcPts val="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2.</a:t>
            </a:r>
            <a:r>
              <a:rPr lang="en-US"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are</a:t>
            </a:r>
            <a:r>
              <a:rPr lang="en-US" spc="9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problems</a:t>
            </a:r>
            <a:r>
              <a:rPr lang="en-US" spc="33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pc="10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pc="19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not</a:t>
            </a:r>
            <a:r>
              <a:rPr lang="en-US"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been</a:t>
            </a:r>
            <a:endParaRPr lang="en-IN" sz="1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320"/>
              </a:spcBef>
              <a:spcAft>
                <a:spcPts val="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completely</a:t>
            </a:r>
            <a:r>
              <a:rPr lang="en-US" spc="29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framed</a:t>
            </a:r>
            <a:r>
              <a:rPr lang="en-US" spc="30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and</a:t>
            </a:r>
            <a:r>
              <a:rPr lang="en-US"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leave</a:t>
            </a:r>
            <a:r>
              <a:rPr lang="en-US" spc="26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at</a:t>
            </a:r>
            <a:r>
              <a:rPr lang="en-US"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least</a:t>
            </a:r>
            <a:r>
              <a:rPr lang="en-US" spc="16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a:t>
            </a:r>
            <a:r>
              <a:rPr lang="en-US" spc="6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few*</a:t>
            </a:r>
            <a:r>
              <a:rPr lang="en-US" spc="22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choices for</a:t>
            </a:r>
            <a:r>
              <a:rPr lang="en-US"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the</a:t>
            </a:r>
            <a:r>
              <a:rPr lang="en-US" spc="7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student</a:t>
            </a:r>
            <a:r>
              <a:rPr lang="en-US"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to</a:t>
            </a:r>
            <a:r>
              <a:rPr lang="en-US" spc="9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make</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lnSpc>
                <a:spcPct val="106000"/>
              </a:lnSpc>
              <a:spcBef>
                <a:spcPts val="320"/>
              </a:spcBef>
              <a:spcAft>
                <a:spcPts val="0"/>
              </a:spcAft>
              <a:buNone/>
            </a:pPr>
            <a:endParaRPr lang="en-IN" sz="1200" dirty="0">
              <a:latin typeface="Calibri" panose="020F0502020204030204" pitchFamily="34" charset="0"/>
              <a:ea typeface="Calibri" panose="020F0502020204030204" pitchFamily="34" charset="0"/>
              <a:cs typeface="Times New Roman" panose="02020603050405020304" pitchFamily="18" charset="0"/>
            </a:endParaRPr>
          </a:p>
          <a:p>
            <a:pPr marL="66040" marR="358140" indent="0" algn="just">
              <a:lnSpc>
                <a:spcPct val="107000"/>
              </a:lnSpc>
              <a:spcBef>
                <a:spcPts val="45"/>
              </a:spcBef>
              <a:spcAft>
                <a:spcPts val="0"/>
              </a:spcAft>
              <a:buNone/>
            </a:pPr>
            <a:r>
              <a:rPr lang="en-US" dirty="0">
                <a:latin typeface="Times New Roman" panose="02020603050405020304" pitchFamily="18" charset="0"/>
                <a:ea typeface="Times New Roman" panose="02020603050405020304" pitchFamily="18" charset="0"/>
                <a:cs typeface="Times New Roman" panose="02020603050405020304" pitchFamily="18" charset="0"/>
              </a:rPr>
              <a:t>3</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Problems</a:t>
            </a:r>
            <a:r>
              <a:rPr lang="en-US" spc="29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may</a:t>
            </a:r>
            <a:r>
              <a:rPr lang="en-US" spc="16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require</a:t>
            </a:r>
            <a:r>
              <a:rPr lang="en-US"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use</a:t>
            </a:r>
            <a:r>
              <a:rPr lang="en-US"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of</a:t>
            </a:r>
            <a:r>
              <a:rPr lang="en-US"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laws</a:t>
            </a:r>
            <a:r>
              <a:rPr lang="en-US" spc="18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of</a:t>
            </a:r>
            <a:r>
              <a:rPr lang="en-US"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physics,</a:t>
            </a:r>
            <a:r>
              <a:rPr lang="en-US" spc="21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or bring</a:t>
            </a:r>
            <a:r>
              <a:rPr lang="en-US" spc="7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in</a:t>
            </a:r>
            <a:r>
              <a:rPr lang="en-US"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pc="24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mathematical</a:t>
            </a:r>
            <a:r>
              <a:rPr lang="en-US" spc="43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tools</a:t>
            </a:r>
            <a:r>
              <a:rPr lang="en-US"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in</a:t>
            </a:r>
            <a:r>
              <a:rPr lang="en-US" spc="20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the problem</a:t>
            </a:r>
            <a:r>
              <a:rPr lang="en-US" spc="23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can</a:t>
            </a:r>
            <a:r>
              <a:rPr lang="en-US"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be</a:t>
            </a:r>
            <a:r>
              <a:rPr lang="en-US"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framed.</a:t>
            </a:r>
            <a:endParaRPr lang="en-IN" sz="1200" dirty="0">
              <a:latin typeface="Calibri" panose="020F0502020204030204" pitchFamily="34" charset="0"/>
              <a:ea typeface="Calibri" panose="020F0502020204030204" pitchFamily="34" charset="0"/>
              <a:cs typeface="Times New Roman" panose="02020603050405020304" pitchFamily="18" charset="0"/>
            </a:endParaRPr>
          </a:p>
          <a:p>
            <a:pPr marL="82296" indent="0" algn="just">
              <a:buNone/>
            </a:pPr>
            <a:r>
              <a:rPr lang="en-US" sz="1200" dirty="0">
                <a:latin typeface="Calibri" panose="020F0502020204030204" pitchFamily="34" charset="0"/>
                <a:ea typeface="Calibri" panose="020F0502020204030204" pitchFamily="34" charset="0"/>
                <a:cs typeface="Times New Roman" panose="02020603050405020304" pitchFamily="18" charset="0"/>
              </a:rPr>
              <a:t/>
            </a:r>
            <a:br>
              <a:rPr lang="en-US" sz="1200" dirty="0">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29788085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609600"/>
          </a:xfrm>
        </p:spPr>
        <p:txBody>
          <a:bodyPr anchor="ctr">
            <a:noAutofit/>
          </a:bodyPr>
          <a:lstStyle/>
          <a:p>
            <a:pPr algn="just"/>
            <a:r>
              <a:rPr lang="en-US" sz="3000" b="1" dirty="0" smtClean="0">
                <a:solidFill>
                  <a:srgbClr val="FF0000"/>
                </a:solidFill>
                <a:effectLst/>
                <a:latin typeface="Bookman Old Style" panose="02050604050505020204" pitchFamily="18" charset="0"/>
                <a:cs typeface="Times New Roman" panose="02020603050405020304" pitchFamily="18" charset="0"/>
              </a:rPr>
              <a:t>Course Outcomes (COs)</a:t>
            </a:r>
            <a:endParaRPr lang="en-US" sz="3000" b="1" dirty="0">
              <a:solidFill>
                <a:srgbClr val="00B0F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066800" y="990600"/>
            <a:ext cx="8610600" cy="5638800"/>
          </a:xfrm>
        </p:spPr>
        <p:txBody>
          <a:bodyPr anchor="ctr">
            <a:noAutofit/>
          </a:bodyPr>
          <a:lstStyle/>
          <a:p>
            <a:pPr marL="484632" indent="-457200" algn="just">
              <a:buClr>
                <a:srgbClr val="0000FF"/>
              </a:buClr>
              <a:buFont typeface="Symbol" panose="05050102010706020507" pitchFamily="18" charset="2"/>
              <a:buChar char="·"/>
            </a:pPr>
            <a:r>
              <a:rPr lang="en-US" sz="3200" dirty="0" smtClean="0"/>
              <a:t>“</a:t>
            </a:r>
            <a:r>
              <a:rPr lang="en-US" sz="3200" dirty="0"/>
              <a:t>Statements of observable student actions that serve as evidence of the </a:t>
            </a:r>
            <a:r>
              <a:rPr lang="en-US" sz="3200" dirty="0">
                <a:solidFill>
                  <a:srgbClr val="FF0000"/>
                </a:solidFill>
              </a:rPr>
              <a:t>K</a:t>
            </a:r>
            <a:r>
              <a:rPr lang="en-US" sz="3200" dirty="0"/>
              <a:t>nowledge, </a:t>
            </a:r>
            <a:r>
              <a:rPr lang="en-US" sz="3200" dirty="0">
                <a:solidFill>
                  <a:srgbClr val="FF0000"/>
                </a:solidFill>
              </a:rPr>
              <a:t>S</a:t>
            </a:r>
            <a:r>
              <a:rPr lang="en-US" sz="3200" dirty="0"/>
              <a:t>kills and </a:t>
            </a:r>
            <a:r>
              <a:rPr lang="en-US" sz="3200" dirty="0">
                <a:solidFill>
                  <a:srgbClr val="FF0000"/>
                </a:solidFill>
              </a:rPr>
              <a:t>A</a:t>
            </a:r>
            <a:r>
              <a:rPr lang="en-US" sz="3200" dirty="0"/>
              <a:t>ttitudes acquired in a course”. </a:t>
            </a:r>
          </a:p>
          <a:p>
            <a:pPr marL="484632" indent="-457200" algn="just">
              <a:buClr>
                <a:srgbClr val="00B050"/>
              </a:buClr>
              <a:buFont typeface="Symbol" panose="05050102010706020507" pitchFamily="18" charset="2"/>
              <a:buChar char="·"/>
            </a:pPr>
            <a:r>
              <a:rPr lang="en-US" sz="3200" dirty="0" smtClean="0">
                <a:solidFill>
                  <a:schemeClr val="tx1"/>
                </a:solidFill>
                <a:latin typeface="Times New Roman" panose="02020603050405020304" pitchFamily="18" charset="0"/>
                <a:cs typeface="Times New Roman" panose="02020603050405020304" pitchFamily="18" charset="0"/>
              </a:rPr>
              <a:t>Each </a:t>
            </a:r>
            <a:r>
              <a:rPr lang="en-US" sz="3200" dirty="0">
                <a:solidFill>
                  <a:schemeClr val="tx1"/>
                </a:solidFill>
                <a:latin typeface="Times New Roman" panose="02020603050405020304" pitchFamily="18" charset="0"/>
                <a:cs typeface="Times New Roman" panose="02020603050405020304" pitchFamily="18" charset="0"/>
              </a:rPr>
              <a:t>course is designed to meet (</a:t>
            </a:r>
            <a:r>
              <a:rPr lang="en-US" sz="3200" dirty="0" smtClean="0">
                <a:solidFill>
                  <a:schemeClr val="tx1"/>
                </a:solidFill>
                <a:latin typeface="Times New Roman" panose="02020603050405020304" pitchFamily="18" charset="0"/>
                <a:cs typeface="Times New Roman" panose="02020603050405020304" pitchFamily="18" charset="0"/>
              </a:rPr>
              <a:t>about 6) Course Outcomes</a:t>
            </a:r>
            <a:endParaRPr lang="en-US" sz="3200" dirty="0">
              <a:solidFill>
                <a:schemeClr val="tx1"/>
              </a:solidFill>
              <a:latin typeface="Times New Roman" panose="02020603050405020304" pitchFamily="18" charset="0"/>
              <a:cs typeface="Times New Roman" panose="02020603050405020304" pitchFamily="18" charset="0"/>
            </a:endParaRPr>
          </a:p>
          <a:p>
            <a:pPr marL="484632" indent="-457200" algn="just">
              <a:buClr>
                <a:srgbClr val="FF00FF"/>
              </a:buClr>
              <a:buFont typeface="Symbol" panose="05050102010706020507" pitchFamily="18" charset="2"/>
              <a:buChar char="·"/>
            </a:pPr>
            <a:r>
              <a:rPr lang="en-US" sz="3200" dirty="0" smtClean="0">
                <a:solidFill>
                  <a:schemeClr val="tx1"/>
                </a:solidFill>
                <a:latin typeface="Times New Roman" panose="02020603050405020304" pitchFamily="18" charset="0"/>
                <a:cs typeface="Times New Roman" panose="02020603050405020304" pitchFamily="18" charset="0"/>
              </a:rPr>
              <a:t>The </a:t>
            </a:r>
            <a:r>
              <a:rPr lang="en-US" sz="3200" dirty="0">
                <a:solidFill>
                  <a:schemeClr val="tx1"/>
                </a:solidFill>
                <a:latin typeface="Times New Roman" panose="02020603050405020304" pitchFamily="18" charset="0"/>
                <a:cs typeface="Times New Roman" panose="02020603050405020304" pitchFamily="18" charset="0"/>
              </a:rPr>
              <a:t>Course Outcomes are stated in such a </a:t>
            </a:r>
            <a:r>
              <a:rPr lang="en-US" sz="3200" dirty="0" smtClean="0">
                <a:solidFill>
                  <a:schemeClr val="tx1"/>
                </a:solidFill>
                <a:latin typeface="Times New Roman" panose="02020603050405020304" pitchFamily="18" charset="0"/>
                <a:cs typeface="Times New Roman" panose="02020603050405020304" pitchFamily="18" charset="0"/>
              </a:rPr>
              <a:t>way that </a:t>
            </a:r>
            <a:r>
              <a:rPr lang="en-US" sz="3200" dirty="0">
                <a:solidFill>
                  <a:schemeClr val="tx1"/>
                </a:solidFill>
                <a:latin typeface="Times New Roman" panose="02020603050405020304" pitchFamily="18" charset="0"/>
                <a:cs typeface="Times New Roman" panose="02020603050405020304" pitchFamily="18" charset="0"/>
              </a:rPr>
              <a:t>they can be actually </a:t>
            </a:r>
            <a:r>
              <a:rPr lang="en-US" sz="3200" dirty="0" smtClean="0">
                <a:solidFill>
                  <a:schemeClr val="tx1"/>
                </a:solidFill>
                <a:latin typeface="Times New Roman" panose="02020603050405020304" pitchFamily="18" charset="0"/>
                <a:cs typeface="Times New Roman" panose="02020603050405020304" pitchFamily="18" charset="0"/>
              </a:rPr>
              <a:t>measured</a:t>
            </a:r>
            <a:r>
              <a:rPr lang="en-US" sz="3200" dirty="0" smtClean="0">
                <a:solidFill>
                  <a:srgbClr val="FF00FF"/>
                </a:solidFill>
                <a:latin typeface="Times New Roman" panose="02020603050405020304" pitchFamily="18" charset="0"/>
                <a:cs typeface="Times New Roman" panose="02020603050405020304" pitchFamily="18" charset="0"/>
              </a:rPr>
              <a:t>.</a:t>
            </a:r>
          </a:p>
          <a:p>
            <a:pPr marL="484632" indent="-457200" algn="just">
              <a:buClr>
                <a:srgbClr val="FF00FF"/>
              </a:buClr>
              <a:buFont typeface="Symbol" panose="05050102010706020507" pitchFamily="18" charset="2"/>
              <a:buChar char="·"/>
            </a:pPr>
            <a:r>
              <a:rPr lang="en-US" sz="3200" dirty="0">
                <a:solidFill>
                  <a:srgbClr val="0000FF"/>
                </a:solidFill>
                <a:latin typeface="Times New Roman" panose="02020603050405020304" pitchFamily="18" charset="0"/>
                <a:cs typeface="Times New Roman" panose="02020603050405020304" pitchFamily="18" charset="0"/>
              </a:rPr>
              <a:t>POs are attained through program specific Core Courses</a:t>
            </a:r>
          </a:p>
          <a:p>
            <a:pPr algn="just">
              <a:buClr>
                <a:srgbClr val="FF00FF"/>
              </a:buClr>
            </a:pPr>
            <a:endParaRPr lang="en-US" dirty="0">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43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5" y="274638"/>
            <a:ext cx="7772400" cy="639762"/>
          </a:xfrm>
        </p:spPr>
        <p:txBody>
          <a:bodyPr>
            <a:normAutofit/>
          </a:bodyPr>
          <a:lstStyle/>
          <a:p>
            <a:r>
              <a:rPr lang="en-IN" sz="3000" b="1" dirty="0">
                <a:solidFill>
                  <a:srgbClr val="FF0000"/>
                </a:solidFill>
                <a:effectLst/>
                <a:latin typeface="Bookman Old Style" panose="02050604050505020204" pitchFamily="18" charset="0"/>
                <a:cs typeface="Times New Roman" panose="02020603050405020304" pitchFamily="18" charset="0"/>
              </a:rPr>
              <a:t>Course </a:t>
            </a:r>
            <a:r>
              <a:rPr lang="en-IN" sz="3000" b="1" dirty="0" smtClean="0">
                <a:solidFill>
                  <a:srgbClr val="FF0000"/>
                </a:solidFill>
                <a:effectLst/>
                <a:latin typeface="Bookman Old Style" panose="02050604050505020204" pitchFamily="18" charset="0"/>
                <a:cs typeface="Times New Roman" panose="02020603050405020304" pitchFamily="18" charset="0"/>
              </a:rPr>
              <a:t>Outcomes</a:t>
            </a:r>
            <a:endParaRPr lang="en-IN" sz="3000" dirty="0"/>
          </a:p>
        </p:txBody>
      </p:sp>
      <p:sp>
        <p:nvSpPr>
          <p:cNvPr id="3" name="Content Placeholder 2"/>
          <p:cNvSpPr>
            <a:spLocks noGrp="1"/>
          </p:cNvSpPr>
          <p:nvPr>
            <p:ph idx="1"/>
          </p:nvPr>
        </p:nvSpPr>
        <p:spPr>
          <a:xfrm>
            <a:off x="1219200" y="1066800"/>
            <a:ext cx="8458200" cy="5606752"/>
          </a:xfrm>
        </p:spPr>
        <p:txBody>
          <a:bodyPr>
            <a:normAutofit fontScale="25000" lnSpcReduction="20000"/>
          </a:bodyPr>
          <a:lstStyle/>
          <a:p>
            <a:pPr marL="82296" indent="0" algn="just">
              <a:buNone/>
            </a:pPr>
            <a:r>
              <a:rPr lang="en-IN" sz="7200" b="1" dirty="0" smtClean="0">
                <a:solidFill>
                  <a:srgbClr val="00B050"/>
                </a:solidFill>
                <a:latin typeface="Bookman Old Style" panose="02050604050505020204" pitchFamily="18" charset="0"/>
                <a:ea typeface="+mj-ea"/>
                <a:cs typeface="Times New Roman" panose="02020603050405020304" pitchFamily="18" charset="0"/>
              </a:rPr>
              <a:t>Engineering Physics (Not a Good Example)</a:t>
            </a:r>
          </a:p>
          <a:p>
            <a:pPr marL="82296" indent="0" algn="just">
              <a:buNone/>
            </a:pPr>
            <a:endParaRPr lang="en-US" sz="3800" b="1" dirty="0">
              <a:solidFill>
                <a:srgbClr val="00B050"/>
              </a:solidFill>
              <a:latin typeface="Bookman Old Style" panose="02050604050505020204" pitchFamily="18" charset="0"/>
              <a:ea typeface="+mj-ea"/>
              <a:cs typeface="Times New Roman" panose="02020603050405020304" pitchFamily="18" charset="0"/>
            </a:endParaRPr>
          </a:p>
          <a:p>
            <a:pPr marL="800100" indent="-742950" algn="just">
              <a:buNone/>
            </a:pPr>
            <a:r>
              <a:rPr lang="en-US" sz="8800" b="1" dirty="0" smtClean="0">
                <a:latin typeface="Times New Roman" panose="02020603050405020304" pitchFamily="18" charset="0"/>
                <a:cs typeface="Times New Roman" panose="02020603050405020304" pitchFamily="18" charset="0"/>
              </a:rPr>
              <a:t>CO1:	</a:t>
            </a:r>
            <a:r>
              <a:rPr lang="en-US" sz="8800" dirty="0" smtClean="0">
                <a:solidFill>
                  <a:srgbClr val="FF0000"/>
                </a:solidFill>
                <a:latin typeface="Times New Roman" panose="02020603050405020304" pitchFamily="18" charset="0"/>
                <a:cs typeface="Times New Roman" panose="02020603050405020304" pitchFamily="18" charset="0"/>
              </a:rPr>
              <a:t>Understand </a:t>
            </a:r>
            <a:r>
              <a:rPr lang="en-US" sz="8800" dirty="0" smtClean="0">
                <a:latin typeface="Times New Roman" panose="02020603050405020304" pitchFamily="18" charset="0"/>
                <a:cs typeface="Times New Roman" panose="02020603050405020304" pitchFamily="18" charset="0"/>
              </a:rPr>
              <a:t>the </a:t>
            </a:r>
            <a:r>
              <a:rPr lang="en-US" sz="8800" dirty="0">
                <a:latin typeface="Times New Roman" panose="02020603050405020304" pitchFamily="18" charset="0"/>
                <a:cs typeface="Times New Roman" panose="02020603050405020304" pitchFamily="18" charset="0"/>
              </a:rPr>
              <a:t>knowledge of basic quantum </a:t>
            </a:r>
            <a:r>
              <a:rPr lang="en-US" sz="8800" dirty="0" smtClean="0">
                <a:latin typeface="Times New Roman" panose="02020603050405020304" pitchFamily="18" charset="0"/>
                <a:cs typeface="Times New Roman" panose="02020603050405020304" pitchFamily="18" charset="0"/>
              </a:rPr>
              <a:t>mechanics</a:t>
            </a:r>
            <a:r>
              <a:rPr lang="en-US" sz="8800" dirty="0">
                <a:latin typeface="Times New Roman" panose="02020603050405020304" pitchFamily="18" charset="0"/>
                <a:cs typeface="Times New Roman" panose="02020603050405020304" pitchFamily="18" charset="0"/>
              </a:rPr>
              <a:t>, </a:t>
            </a:r>
            <a:r>
              <a:rPr lang="en-US" sz="8800" dirty="0" smtClean="0">
                <a:latin typeface="Times New Roman" panose="02020603050405020304" pitchFamily="18" charset="0"/>
                <a:cs typeface="Times New Roman" panose="02020603050405020304" pitchFamily="18" charset="0"/>
              </a:rPr>
              <a:t>to set </a:t>
            </a:r>
            <a:r>
              <a:rPr lang="en-US" sz="8800" dirty="0">
                <a:latin typeface="Times New Roman" panose="02020603050405020304" pitchFamily="18" charset="0"/>
                <a:cs typeface="Times New Roman" panose="02020603050405020304" pitchFamily="18" charset="0"/>
              </a:rPr>
              <a:t>up one-dimensional Schrodinger’s wave </a:t>
            </a:r>
            <a:r>
              <a:rPr lang="en-US" sz="8800" dirty="0" smtClean="0">
                <a:latin typeface="Times New Roman" panose="02020603050405020304" pitchFamily="18" charset="0"/>
                <a:cs typeface="Times New Roman" panose="02020603050405020304" pitchFamily="18" charset="0"/>
              </a:rPr>
              <a:t>equations </a:t>
            </a:r>
            <a:r>
              <a:rPr lang="en-US" sz="8800" dirty="0">
                <a:latin typeface="Times New Roman" panose="02020603050405020304" pitchFamily="18" charset="0"/>
                <a:cs typeface="Times New Roman" panose="02020603050405020304" pitchFamily="18" charset="0"/>
              </a:rPr>
              <a:t>and </a:t>
            </a:r>
            <a:r>
              <a:rPr lang="en-US" sz="8800" dirty="0" smtClean="0">
                <a:latin typeface="Times New Roman" panose="02020603050405020304" pitchFamily="18" charset="0"/>
                <a:cs typeface="Times New Roman" panose="02020603050405020304" pitchFamily="18" charset="0"/>
              </a:rPr>
              <a:t>its application </a:t>
            </a:r>
            <a:r>
              <a:rPr lang="en-US" sz="8800" dirty="0">
                <a:latin typeface="Times New Roman" panose="02020603050405020304" pitchFamily="18" charset="0"/>
                <a:cs typeface="Times New Roman" panose="02020603050405020304" pitchFamily="18" charset="0"/>
              </a:rPr>
              <a:t>to few physical </a:t>
            </a:r>
            <a:r>
              <a:rPr lang="en-US" sz="8800" dirty="0" smtClean="0">
                <a:latin typeface="Times New Roman" panose="02020603050405020304" pitchFamily="18" charset="0"/>
                <a:cs typeface="Times New Roman" panose="02020603050405020304" pitchFamily="18" charset="0"/>
              </a:rPr>
              <a:t>problems.</a:t>
            </a:r>
            <a:endParaRPr lang="en-IN" sz="8800" dirty="0" smtClean="0">
              <a:latin typeface="Times New Roman" panose="02020603050405020304" pitchFamily="18" charset="0"/>
              <a:cs typeface="Times New Roman" panose="02020603050405020304" pitchFamily="18" charset="0"/>
            </a:endParaRPr>
          </a:p>
          <a:p>
            <a:pPr marL="800100" indent="-742950" algn="just">
              <a:buNone/>
            </a:pPr>
            <a:r>
              <a:rPr lang="en-US" sz="8800" b="1" dirty="0" smtClean="0">
                <a:latin typeface="Times New Roman" panose="02020603050405020304" pitchFamily="18" charset="0"/>
                <a:cs typeface="Times New Roman" panose="02020603050405020304" pitchFamily="18" charset="0"/>
              </a:rPr>
              <a:t>CO2:	</a:t>
            </a:r>
            <a:r>
              <a:rPr lang="en-US" sz="8800" dirty="0" smtClean="0">
                <a:solidFill>
                  <a:srgbClr val="FF0000"/>
                </a:solidFill>
                <a:latin typeface="Times New Roman" panose="02020603050405020304" pitchFamily="18" charset="0"/>
                <a:cs typeface="Times New Roman" panose="02020603050405020304" pitchFamily="18" charset="0"/>
              </a:rPr>
              <a:t>Understand</a:t>
            </a:r>
            <a:r>
              <a:rPr lang="en-US" sz="8800" dirty="0" smtClean="0">
                <a:latin typeface="Times New Roman" panose="02020603050405020304" pitchFamily="18" charset="0"/>
                <a:cs typeface="Times New Roman" panose="02020603050405020304" pitchFamily="18" charset="0"/>
              </a:rPr>
              <a:t> the fundamental aspects of crystallography, able to recognize various planes in a crystal and have knowledge of structure determination using x-rays.</a:t>
            </a:r>
            <a:endParaRPr lang="en-IN" sz="8800" dirty="0" smtClean="0">
              <a:latin typeface="Times New Roman" panose="02020603050405020304" pitchFamily="18" charset="0"/>
              <a:cs typeface="Times New Roman" panose="02020603050405020304" pitchFamily="18" charset="0"/>
            </a:endParaRPr>
          </a:p>
          <a:p>
            <a:pPr marL="800100" indent="-742950" algn="just">
              <a:buNone/>
            </a:pPr>
            <a:r>
              <a:rPr lang="en-US" sz="8800" b="1" dirty="0" smtClean="0">
                <a:latin typeface="Times New Roman" panose="02020603050405020304" pitchFamily="18" charset="0"/>
                <a:cs typeface="Times New Roman" panose="02020603050405020304" pitchFamily="18" charset="0"/>
              </a:rPr>
              <a:t>CO3:	</a:t>
            </a:r>
            <a:r>
              <a:rPr lang="en-US" sz="8800" dirty="0" smtClean="0">
                <a:solidFill>
                  <a:srgbClr val="FF0000"/>
                </a:solidFill>
                <a:latin typeface="Times New Roman" panose="02020603050405020304" pitchFamily="18" charset="0"/>
                <a:cs typeface="Times New Roman" panose="02020603050405020304" pitchFamily="18" charset="0"/>
              </a:rPr>
              <a:t>Understand</a:t>
            </a:r>
            <a:r>
              <a:rPr lang="en-US" sz="8800" dirty="0" smtClean="0">
                <a:latin typeface="Times New Roman" panose="02020603050405020304" pitchFamily="18" charset="0"/>
                <a:cs typeface="Times New Roman" panose="02020603050405020304" pitchFamily="18" charset="0"/>
              </a:rPr>
              <a:t> </a:t>
            </a:r>
            <a:r>
              <a:rPr lang="en-US" sz="8800" dirty="0">
                <a:latin typeface="Times New Roman" panose="02020603050405020304" pitchFamily="18" charset="0"/>
                <a:cs typeface="Times New Roman" panose="02020603050405020304" pitchFamily="18" charset="0"/>
              </a:rPr>
              <a:t>the role of free electrons in determining the </a:t>
            </a:r>
            <a:r>
              <a:rPr lang="en-US" sz="8800" dirty="0" smtClean="0">
                <a:latin typeface="Times New Roman" panose="02020603050405020304" pitchFamily="18" charset="0"/>
                <a:cs typeface="Times New Roman" panose="02020603050405020304" pitchFamily="18" charset="0"/>
              </a:rPr>
              <a:t>properties of </a:t>
            </a:r>
            <a:r>
              <a:rPr lang="en-US" sz="8800" dirty="0">
                <a:latin typeface="Times New Roman" panose="02020603050405020304" pitchFamily="18" charset="0"/>
                <a:cs typeface="Times New Roman" panose="02020603050405020304" pitchFamily="18" charset="0"/>
              </a:rPr>
              <a:t>metals, the concept of Fermi energy, and the </a:t>
            </a:r>
            <a:r>
              <a:rPr lang="en-US" sz="8800" dirty="0" smtClean="0">
                <a:latin typeface="Times New Roman" panose="02020603050405020304" pitchFamily="18" charset="0"/>
                <a:cs typeface="Times New Roman" panose="02020603050405020304" pitchFamily="18" charset="0"/>
              </a:rPr>
              <a:t>domain formation in ferromagnetic </a:t>
            </a:r>
            <a:r>
              <a:rPr lang="en-US" sz="8800" dirty="0">
                <a:latin typeface="Times New Roman" panose="02020603050405020304" pitchFamily="18" charset="0"/>
                <a:cs typeface="Times New Roman" panose="02020603050405020304" pitchFamily="18" charset="0"/>
              </a:rPr>
              <a:t>materials.</a:t>
            </a:r>
            <a:endParaRPr lang="en-IN" sz="8800" dirty="0">
              <a:latin typeface="Times New Roman" panose="02020603050405020304" pitchFamily="18" charset="0"/>
              <a:cs typeface="Times New Roman" panose="02020603050405020304" pitchFamily="18" charset="0"/>
            </a:endParaRPr>
          </a:p>
          <a:p>
            <a:pPr marL="800100" indent="-742950" algn="just">
              <a:buNone/>
            </a:pPr>
            <a:r>
              <a:rPr lang="en-US" sz="8800" b="1" dirty="0" smtClean="0">
                <a:latin typeface="Times New Roman" panose="02020603050405020304" pitchFamily="18" charset="0"/>
                <a:cs typeface="Times New Roman" panose="02020603050405020304" pitchFamily="18" charset="0"/>
              </a:rPr>
              <a:t>CO4:	</a:t>
            </a:r>
            <a:r>
              <a:rPr lang="en-US" sz="8800" dirty="0" smtClean="0">
                <a:solidFill>
                  <a:srgbClr val="FF0000"/>
                </a:solidFill>
                <a:latin typeface="Times New Roman" panose="02020603050405020304" pitchFamily="18" charset="0"/>
                <a:cs typeface="Times New Roman" panose="02020603050405020304" pitchFamily="18" charset="0"/>
              </a:rPr>
              <a:t>Understand</a:t>
            </a:r>
            <a:r>
              <a:rPr lang="en-US" sz="8800" dirty="0" smtClean="0">
                <a:latin typeface="Times New Roman" panose="02020603050405020304" pitchFamily="18" charset="0"/>
                <a:cs typeface="Times New Roman" panose="02020603050405020304" pitchFamily="18" charset="0"/>
              </a:rPr>
              <a:t> </a:t>
            </a:r>
            <a:r>
              <a:rPr lang="en-US" sz="8800" dirty="0">
                <a:latin typeface="Times New Roman" panose="02020603050405020304" pitchFamily="18" charset="0"/>
                <a:cs typeface="Times New Roman" panose="02020603050405020304" pitchFamily="18" charset="0"/>
              </a:rPr>
              <a:t>the basic laser physics, working of lasers, holography </a:t>
            </a:r>
            <a:r>
              <a:rPr lang="en-US" sz="8800" dirty="0" smtClean="0">
                <a:latin typeface="Times New Roman" panose="02020603050405020304" pitchFamily="18" charset="0"/>
                <a:cs typeface="Times New Roman" panose="02020603050405020304" pitchFamily="18" charset="0"/>
              </a:rPr>
              <a:t>and principle </a:t>
            </a:r>
            <a:r>
              <a:rPr lang="en-US" sz="8800" dirty="0">
                <a:latin typeface="Times New Roman" panose="02020603050405020304" pitchFamily="18" charset="0"/>
                <a:cs typeface="Times New Roman" panose="02020603050405020304" pitchFamily="18" charset="0"/>
              </a:rPr>
              <a:t>of propagation of light in optical </a:t>
            </a:r>
            <a:r>
              <a:rPr lang="en-US" sz="8800" dirty="0" smtClean="0">
                <a:latin typeface="Times New Roman" panose="02020603050405020304" pitchFamily="18" charset="0"/>
                <a:cs typeface="Times New Roman" panose="02020603050405020304" pitchFamily="18" charset="0"/>
              </a:rPr>
              <a:t>fibers</a:t>
            </a:r>
            <a:r>
              <a:rPr lang="en-US" sz="8800" dirty="0">
                <a:latin typeface="Times New Roman" panose="02020603050405020304" pitchFamily="18" charset="0"/>
                <a:cs typeface="Times New Roman" panose="02020603050405020304" pitchFamily="18" charset="0"/>
              </a:rPr>
              <a:t>.</a:t>
            </a:r>
            <a:endParaRPr lang="en-IN" sz="8800" dirty="0">
              <a:latin typeface="Times New Roman" panose="02020603050405020304" pitchFamily="18" charset="0"/>
              <a:cs typeface="Times New Roman" panose="02020603050405020304" pitchFamily="18" charset="0"/>
            </a:endParaRPr>
          </a:p>
          <a:p>
            <a:pPr marL="800100" indent="-742950" algn="just">
              <a:buNone/>
            </a:pPr>
            <a:r>
              <a:rPr lang="en-US" sz="8800" b="1" dirty="0" smtClean="0">
                <a:latin typeface="Times New Roman" panose="02020603050405020304" pitchFamily="18" charset="0"/>
                <a:cs typeface="Times New Roman" panose="02020603050405020304" pitchFamily="18" charset="0"/>
              </a:rPr>
              <a:t>CO5:	</a:t>
            </a:r>
            <a:r>
              <a:rPr lang="en-US" sz="8800" dirty="0" smtClean="0">
                <a:solidFill>
                  <a:srgbClr val="FF0000"/>
                </a:solidFill>
                <a:latin typeface="Times New Roman" panose="02020603050405020304" pitchFamily="18" charset="0"/>
                <a:cs typeface="Times New Roman" panose="02020603050405020304" pitchFamily="18" charset="0"/>
              </a:rPr>
              <a:t>Understand</a:t>
            </a:r>
            <a:r>
              <a:rPr lang="en-US" sz="8800" dirty="0" smtClean="0">
                <a:latin typeface="Times New Roman" panose="02020603050405020304" pitchFamily="18" charset="0"/>
                <a:cs typeface="Times New Roman" panose="02020603050405020304" pitchFamily="18" charset="0"/>
              </a:rPr>
              <a:t> </a:t>
            </a:r>
            <a:r>
              <a:rPr lang="en-US" sz="8800" dirty="0">
                <a:latin typeface="Times New Roman" panose="02020603050405020304" pitchFamily="18" charset="0"/>
                <a:cs typeface="Times New Roman" panose="02020603050405020304" pitchFamily="18" charset="0"/>
              </a:rPr>
              <a:t>the theory of free, damped and forced vibrations of a </a:t>
            </a:r>
            <a:r>
              <a:rPr lang="en-US" sz="8800" dirty="0" smtClean="0">
                <a:latin typeface="Times New Roman" panose="02020603050405020304" pitchFamily="18" charset="0"/>
                <a:cs typeface="Times New Roman" panose="02020603050405020304" pitchFamily="18" charset="0"/>
              </a:rPr>
              <a:t>particle </a:t>
            </a:r>
            <a:r>
              <a:rPr lang="en-US" sz="8800" dirty="0">
                <a:latin typeface="Times New Roman" panose="02020603050405020304" pitchFamily="18" charset="0"/>
                <a:cs typeface="Times New Roman" panose="02020603050405020304" pitchFamily="18" charset="0"/>
              </a:rPr>
              <a:t>and also the concept of </a:t>
            </a:r>
            <a:r>
              <a:rPr lang="en-US" sz="8800" dirty="0" smtClean="0">
                <a:latin typeface="Times New Roman" panose="02020603050405020304" pitchFamily="18" charset="0"/>
                <a:cs typeface="Times New Roman" panose="02020603050405020304" pitchFamily="18" charset="0"/>
              </a:rPr>
              <a:t>resonance </a:t>
            </a:r>
            <a:r>
              <a:rPr lang="en-US" sz="8800" dirty="0">
                <a:latin typeface="Times New Roman" panose="02020603050405020304" pitchFamily="18" charset="0"/>
                <a:cs typeface="Times New Roman" panose="02020603050405020304" pitchFamily="18" charset="0"/>
              </a:rPr>
              <a:t>and its applications in </a:t>
            </a:r>
            <a:r>
              <a:rPr lang="en-US" sz="8800" dirty="0" smtClean="0">
                <a:latin typeface="Times New Roman" panose="02020603050405020304" pitchFamily="18" charset="0"/>
                <a:cs typeface="Times New Roman" panose="02020603050405020304" pitchFamily="18" charset="0"/>
              </a:rPr>
              <a:t>ESR &amp; </a:t>
            </a:r>
            <a:r>
              <a:rPr lang="en-US" sz="8800" dirty="0">
                <a:latin typeface="Times New Roman" panose="02020603050405020304" pitchFamily="18" charset="0"/>
                <a:cs typeface="Times New Roman" panose="02020603050405020304" pitchFamily="18" charset="0"/>
              </a:rPr>
              <a:t>NMR.</a:t>
            </a:r>
          </a:p>
          <a:p>
            <a:pPr marL="82296" indent="0" algn="just">
              <a:buNone/>
            </a:pPr>
            <a:endParaRPr lang="en-US" sz="6000" dirty="0">
              <a:latin typeface="Times New Roman" panose="02020603050405020304" pitchFamily="18" charset="0"/>
              <a:cs typeface="Times New Roman" panose="02020603050405020304" pitchFamily="18" charset="0"/>
            </a:endParaRPr>
          </a:p>
          <a:p>
            <a:pPr marL="82296" indent="0" algn="just">
              <a:buNone/>
            </a:pPr>
            <a:r>
              <a:rPr lang="en-US" sz="8800" b="1" dirty="0" smtClean="0">
                <a:solidFill>
                  <a:srgbClr val="FF0000"/>
                </a:solidFill>
                <a:latin typeface="Times New Roman" panose="02020603050405020304" pitchFamily="18" charset="0"/>
                <a:cs typeface="Times New Roman" panose="02020603050405020304" pitchFamily="18" charset="0"/>
              </a:rPr>
              <a:t>What </a:t>
            </a:r>
            <a:r>
              <a:rPr lang="en-US" sz="8800" b="1" dirty="0">
                <a:solidFill>
                  <a:srgbClr val="FF0000"/>
                </a:solidFill>
                <a:latin typeface="Times New Roman" panose="02020603050405020304" pitchFamily="18" charset="0"/>
                <a:cs typeface="Times New Roman" panose="02020603050405020304" pitchFamily="18" charset="0"/>
              </a:rPr>
              <a:t>level of BLOOM,s Taxonomy you want your students to achieve?</a:t>
            </a:r>
            <a:endParaRPr lang="en-IN" sz="8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24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762000"/>
          </a:xfrm>
        </p:spPr>
        <p:txBody>
          <a:bodyPr anchor="ctr">
            <a:noAutofit/>
          </a:bodyPr>
          <a:lstStyle/>
          <a:p>
            <a:pPr algn="just"/>
            <a:r>
              <a:rPr lang="en-US" sz="3000" b="1" dirty="0">
                <a:solidFill>
                  <a:srgbClr val="FF0000"/>
                </a:solidFill>
                <a:effectLst/>
                <a:latin typeface="Bookman Old Style" panose="02050604050505020204" pitchFamily="18" charset="0"/>
                <a:cs typeface="Times New Roman" panose="02020603050405020304" pitchFamily="18" charset="0"/>
              </a:rPr>
              <a:t>Why </a:t>
            </a:r>
            <a:r>
              <a:rPr lang="en-US" sz="3000" b="1" dirty="0" smtClean="0">
                <a:solidFill>
                  <a:srgbClr val="FF0000"/>
                </a:solidFill>
                <a:effectLst/>
                <a:latin typeface="Bookman Old Style" panose="02050604050505020204" pitchFamily="18" charset="0"/>
                <a:cs typeface="Times New Roman" panose="02020603050405020304" pitchFamily="18" charset="0"/>
              </a:rPr>
              <a:t>Outcome Based Accreditation</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1143000"/>
            <a:ext cx="8305800" cy="4876800"/>
          </a:xfrm>
        </p:spPr>
        <p:txBody>
          <a:bodyPr anchor="ctr">
            <a:noAutofit/>
          </a:bodyPr>
          <a:lstStyle/>
          <a:p>
            <a:pPr marL="484632" indent="-457200" algn="just">
              <a:spcBef>
                <a:spcPts val="0"/>
              </a:spcBef>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Globalization </a:t>
            </a:r>
            <a:r>
              <a:rPr lang="en-US" dirty="0">
                <a:solidFill>
                  <a:srgbClr val="0000FF"/>
                </a:solidFill>
                <a:latin typeface="Times New Roman" panose="02020603050405020304" pitchFamily="18" charset="0"/>
                <a:cs typeface="Times New Roman" panose="02020603050405020304" pitchFamily="18" charset="0"/>
              </a:rPr>
              <a:t>has brought in a clear shift </a:t>
            </a:r>
            <a:r>
              <a:rPr lang="en-US" dirty="0" smtClean="0">
                <a:solidFill>
                  <a:srgbClr val="0000FF"/>
                </a:solidFill>
                <a:latin typeface="Times New Roman" panose="02020603050405020304" pitchFamily="18" charset="0"/>
                <a:cs typeface="Times New Roman" panose="02020603050405020304" pitchFamily="18" charset="0"/>
              </a:rPr>
              <a:t>from education </a:t>
            </a:r>
            <a:r>
              <a:rPr lang="en-US" dirty="0">
                <a:solidFill>
                  <a:srgbClr val="0000FF"/>
                </a:solidFill>
                <a:latin typeface="Times New Roman" panose="02020603050405020304" pitchFamily="18" charset="0"/>
                <a:cs typeface="Times New Roman" panose="02020603050405020304" pitchFamily="18" charset="0"/>
              </a:rPr>
              <a:t>as transmission of expert knowledge </a:t>
            </a:r>
            <a:r>
              <a:rPr lang="en-US" dirty="0" smtClean="0">
                <a:solidFill>
                  <a:srgbClr val="0000FF"/>
                </a:solidFill>
                <a:latin typeface="Times New Roman" panose="02020603050405020304" pitchFamily="18" charset="0"/>
                <a:cs typeface="Times New Roman" panose="02020603050405020304" pitchFamily="18" charset="0"/>
              </a:rPr>
              <a:t>to education </a:t>
            </a:r>
            <a:r>
              <a:rPr lang="en-US" dirty="0">
                <a:solidFill>
                  <a:srgbClr val="0000FF"/>
                </a:solidFill>
                <a:latin typeface="Times New Roman" panose="02020603050405020304" pitchFamily="18" charset="0"/>
                <a:cs typeface="Times New Roman" panose="02020603050405020304" pitchFamily="18" charset="0"/>
              </a:rPr>
              <a:t>as building learner </a:t>
            </a:r>
            <a:r>
              <a:rPr lang="en-US" dirty="0" smtClean="0">
                <a:solidFill>
                  <a:srgbClr val="0000FF"/>
                </a:solidFill>
                <a:latin typeface="Times New Roman" panose="02020603050405020304" pitchFamily="18" charset="0"/>
                <a:cs typeface="Times New Roman" panose="02020603050405020304" pitchFamily="18" charset="0"/>
              </a:rPr>
              <a:t>competencies including </a:t>
            </a:r>
            <a:r>
              <a:rPr lang="en-US" dirty="0">
                <a:solidFill>
                  <a:srgbClr val="0000FF"/>
                </a:solidFill>
                <a:latin typeface="Times New Roman" panose="02020603050405020304" pitchFamily="18" charset="0"/>
                <a:cs typeface="Times New Roman" panose="02020603050405020304" pitchFamily="18" charset="0"/>
              </a:rPr>
              <a:t>learning to learn and life long learning.</a:t>
            </a:r>
          </a:p>
          <a:p>
            <a:pPr algn="just">
              <a:spcBef>
                <a:spcPts val="0"/>
              </a:spcBef>
              <a:buClr>
                <a:srgbClr val="0000FF"/>
              </a:buClr>
            </a:pPr>
            <a:r>
              <a:rPr lang="en-US" dirty="0">
                <a:solidFill>
                  <a:srgbClr val="00B050"/>
                </a:solidFill>
                <a:latin typeface="Times New Roman" panose="02020603050405020304" pitchFamily="18" charset="0"/>
                <a:cs typeface="Times New Roman" panose="02020603050405020304" pitchFamily="18" charset="0"/>
              </a:rPr>
              <a:t> </a:t>
            </a:r>
            <a:r>
              <a:rPr lang="en-US" dirty="0" smtClean="0">
                <a:solidFill>
                  <a:srgbClr val="00B050"/>
                </a:solidFill>
                <a:latin typeface="Times New Roman" panose="02020603050405020304" pitchFamily="18" charset="0"/>
                <a:cs typeface="Times New Roman" panose="02020603050405020304" pitchFamily="18" charset="0"/>
              </a:rPr>
              <a:t>    </a:t>
            </a:r>
          </a:p>
          <a:p>
            <a:pPr algn="just">
              <a:spcBef>
                <a:spcPts val="0"/>
              </a:spcBef>
              <a:buClr>
                <a:srgbClr val="0000FF"/>
              </a:buClr>
            </a:pPr>
            <a:r>
              <a:rPr lang="en-US" dirty="0" smtClean="0">
                <a:solidFill>
                  <a:srgbClr val="00B050"/>
                </a:solidFill>
                <a:latin typeface="Times New Roman" panose="02020603050405020304" pitchFamily="18" charset="0"/>
                <a:cs typeface="Times New Roman" panose="02020603050405020304" pitchFamily="18" charset="0"/>
              </a:rPr>
              <a:t>That </a:t>
            </a:r>
            <a:r>
              <a:rPr lang="en-US" dirty="0">
                <a:solidFill>
                  <a:srgbClr val="00B050"/>
                </a:solidFill>
                <a:latin typeface="Times New Roman" panose="02020603050405020304" pitchFamily="18" charset="0"/>
                <a:cs typeface="Times New Roman" panose="02020603050405020304" pitchFamily="18" charset="0"/>
              </a:rPr>
              <a:t>means focus will have to be on</a:t>
            </a:r>
          </a:p>
          <a:p>
            <a:pPr marL="484632" indent="-457200" algn="just">
              <a:spcBef>
                <a:spcPts val="0"/>
              </a:spcBef>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Understanding </a:t>
            </a:r>
            <a:r>
              <a:rPr lang="en-US" dirty="0">
                <a:solidFill>
                  <a:srgbClr val="0000FF"/>
                </a:solidFill>
                <a:latin typeface="Times New Roman" panose="02020603050405020304" pitchFamily="18" charset="0"/>
                <a:cs typeface="Times New Roman" panose="02020603050405020304" pitchFamily="18" charset="0"/>
              </a:rPr>
              <a:t>fundamentals very well, </a:t>
            </a:r>
            <a:r>
              <a:rPr lang="en-US" dirty="0" smtClean="0">
                <a:solidFill>
                  <a:srgbClr val="0000FF"/>
                </a:solidFill>
                <a:latin typeface="Times New Roman" panose="02020603050405020304" pitchFamily="18" charset="0"/>
                <a:cs typeface="Times New Roman" panose="02020603050405020304" pitchFamily="18" charset="0"/>
              </a:rPr>
              <a:t>and learning </a:t>
            </a:r>
            <a:r>
              <a:rPr lang="en-US" dirty="0">
                <a:solidFill>
                  <a:srgbClr val="0000FF"/>
                </a:solidFill>
                <a:latin typeface="Times New Roman" panose="02020603050405020304" pitchFamily="18" charset="0"/>
                <a:cs typeface="Times New Roman" panose="02020603050405020304" pitchFamily="18" charset="0"/>
              </a:rPr>
              <a:t>new skills/competencies that </a:t>
            </a:r>
            <a:r>
              <a:rPr lang="en-US" dirty="0" smtClean="0">
                <a:solidFill>
                  <a:srgbClr val="0000FF"/>
                </a:solidFill>
                <a:latin typeface="Times New Roman" panose="02020603050405020304" pitchFamily="18" charset="0"/>
                <a:cs typeface="Times New Roman" panose="02020603050405020304" pitchFamily="18" charset="0"/>
              </a:rPr>
              <a:t>would enable </a:t>
            </a:r>
            <a:r>
              <a:rPr lang="en-US" dirty="0">
                <a:solidFill>
                  <a:srgbClr val="0000FF"/>
                </a:solidFill>
                <a:latin typeface="Times New Roman" panose="02020603050405020304" pitchFamily="18" charset="0"/>
                <a:cs typeface="Times New Roman" panose="02020603050405020304" pitchFamily="18" charset="0"/>
              </a:rPr>
              <a:t>individuals to cope with the demands </a:t>
            </a:r>
            <a:r>
              <a:rPr lang="en-US" dirty="0" smtClean="0">
                <a:solidFill>
                  <a:srgbClr val="0000FF"/>
                </a:solidFill>
                <a:latin typeface="Times New Roman" panose="02020603050405020304" pitchFamily="18" charset="0"/>
                <a:cs typeface="Times New Roman" panose="02020603050405020304" pitchFamily="18" charset="0"/>
              </a:rPr>
              <a:t>of the </a:t>
            </a:r>
            <a:r>
              <a:rPr lang="en-US" dirty="0">
                <a:solidFill>
                  <a:srgbClr val="0000FF"/>
                </a:solidFill>
                <a:latin typeface="Times New Roman" panose="02020603050405020304" pitchFamily="18" charset="0"/>
                <a:cs typeface="Times New Roman" panose="02020603050405020304" pitchFamily="18" charset="0"/>
              </a:rPr>
              <a:t>rapidly changing workplace.</a:t>
            </a:r>
          </a:p>
          <a:p>
            <a:pPr marL="484632" indent="-457200" algn="just">
              <a:spcBef>
                <a:spcPts val="0"/>
              </a:spcBef>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Prepare </a:t>
            </a:r>
            <a:r>
              <a:rPr lang="en-US" dirty="0">
                <a:solidFill>
                  <a:srgbClr val="0000FF"/>
                </a:solidFill>
                <a:latin typeface="Times New Roman" panose="02020603050405020304" pitchFamily="18" charset="0"/>
                <a:cs typeface="Times New Roman" panose="02020603050405020304" pitchFamily="18" charset="0"/>
              </a:rPr>
              <a:t>global engineers who will have to </a:t>
            </a:r>
            <a:r>
              <a:rPr lang="en-US" dirty="0" smtClean="0">
                <a:solidFill>
                  <a:srgbClr val="0000FF"/>
                </a:solidFill>
                <a:latin typeface="Times New Roman" panose="02020603050405020304" pitchFamily="18" charset="0"/>
                <a:cs typeface="Times New Roman" panose="02020603050405020304" pitchFamily="18" charset="0"/>
              </a:rPr>
              <a:t>solve problems </a:t>
            </a:r>
            <a:r>
              <a:rPr lang="en-US" dirty="0">
                <a:solidFill>
                  <a:srgbClr val="0000FF"/>
                </a:solidFill>
                <a:latin typeface="Times New Roman" panose="02020603050405020304" pitchFamily="18" charset="0"/>
                <a:cs typeface="Times New Roman" panose="02020603050405020304" pitchFamily="18" charset="0"/>
              </a:rPr>
              <a:t>and shoulder challenges which are </a:t>
            </a:r>
            <a:r>
              <a:rPr lang="en-US" dirty="0" smtClean="0">
                <a:solidFill>
                  <a:srgbClr val="0000FF"/>
                </a:solidFill>
                <a:latin typeface="Times New Roman" panose="02020603050405020304" pitchFamily="18" charset="0"/>
                <a:cs typeface="Times New Roman" panose="02020603050405020304" pitchFamily="18" charset="0"/>
              </a:rPr>
              <a:t>not even </a:t>
            </a:r>
            <a:r>
              <a:rPr lang="en-US" dirty="0">
                <a:solidFill>
                  <a:srgbClr val="0000FF"/>
                </a:solidFill>
                <a:latin typeface="Times New Roman" panose="02020603050405020304" pitchFamily="18" charset="0"/>
                <a:cs typeface="Times New Roman" panose="02020603050405020304" pitchFamily="18" charset="0"/>
              </a:rPr>
              <a:t>known today!!</a:t>
            </a: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564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1143000" y="228600"/>
            <a:ext cx="8458200" cy="6400800"/>
          </a:xfrm>
          <a:prstGeom prst="rect">
            <a:avLst/>
          </a:prstGeom>
        </p:spPr>
      </p:pic>
    </p:spTree>
    <p:extLst>
      <p:ext uri="{BB962C8B-B14F-4D97-AF65-F5344CB8AC3E}">
        <p14:creationId xmlns:p14="http://schemas.microsoft.com/office/powerpoint/2010/main" val="6243902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8122920" cy="381000"/>
          </a:xfrm>
        </p:spPr>
        <p:txBody>
          <a:bodyPr>
            <a:normAutofit fontScale="90000"/>
          </a:bodyPr>
          <a:lstStyle/>
          <a:p>
            <a:r>
              <a:rPr lang="en-IN" sz="3000" b="1" dirty="0" smtClean="0">
                <a:solidFill>
                  <a:srgbClr val="FF0000"/>
                </a:solidFill>
                <a:effectLst/>
                <a:latin typeface="Bookman Old Style" panose="02050604050505020204" pitchFamily="18" charset="0"/>
                <a:cs typeface="Times New Roman" panose="02020603050405020304" pitchFamily="18" charset="0"/>
              </a:rPr>
              <a:t>Comparison</a:t>
            </a:r>
            <a:endParaRPr lang="en-IN" sz="3000" b="1" dirty="0">
              <a:solidFill>
                <a:srgbClr val="FF0000"/>
              </a:solidFill>
              <a:effectLst/>
              <a:latin typeface="Bookman Old Style" panose="020506040505050202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1996735"/>
              </p:ext>
            </p:extLst>
          </p:nvPr>
        </p:nvGraphicFramePr>
        <p:xfrm>
          <a:off x="1216981" y="761999"/>
          <a:ext cx="8536619" cy="6011182"/>
        </p:xfrm>
        <a:graphic>
          <a:graphicData uri="http://schemas.openxmlformats.org/drawingml/2006/table">
            <a:tbl>
              <a:tblPr firstRow="1" firstCol="1" bandRow="1">
                <a:tableStyleId>{0505E3EF-67EA-436B-97B2-0124C06EBD24}</a:tableStyleId>
              </a:tblPr>
              <a:tblGrid>
                <a:gridCol w="1572535"/>
                <a:gridCol w="1797183"/>
                <a:gridCol w="5166901"/>
              </a:tblGrid>
              <a:tr h="838201">
                <a:tc>
                  <a:txBody>
                    <a:bodyPr/>
                    <a:lstStyle/>
                    <a:p>
                      <a:pPr algn="ctr">
                        <a:lnSpc>
                          <a:spcPct val="107000"/>
                        </a:lnSpc>
                        <a:spcAft>
                          <a:spcPts val="0"/>
                        </a:spcAft>
                      </a:pPr>
                      <a:r>
                        <a:rPr lang="en-IN" sz="2000" dirty="0">
                          <a:solidFill>
                            <a:srgbClr val="0000CC"/>
                          </a:solidFill>
                          <a:effectLst/>
                          <a:latin typeface="Times New Roman" panose="02020603050405020304" pitchFamily="18" charset="0"/>
                          <a:cs typeface="Times New Roman" panose="02020603050405020304" pitchFamily="18" charset="0"/>
                        </a:rPr>
                        <a:t>Bloom’s Levels </a:t>
                      </a:r>
                      <a:endParaRPr lang="en-IN"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69215" algn="ctr">
                        <a:lnSpc>
                          <a:spcPct val="107000"/>
                        </a:lnSpc>
                        <a:spcAft>
                          <a:spcPts val="0"/>
                        </a:spcAft>
                      </a:pPr>
                      <a:r>
                        <a:rPr lang="en-IN" sz="2000" dirty="0" smtClean="0">
                          <a:solidFill>
                            <a:srgbClr val="0000CC"/>
                          </a:solidFill>
                          <a:effectLst/>
                          <a:latin typeface="Times New Roman" panose="02020603050405020304" pitchFamily="18" charset="0"/>
                          <a:cs typeface="Times New Roman" panose="02020603050405020304" pitchFamily="18" charset="0"/>
                        </a:rPr>
                        <a:t>Program Outcomes</a:t>
                      </a:r>
                      <a:endParaRPr lang="en-IN"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69215" algn="ctr">
                        <a:lnSpc>
                          <a:spcPct val="107000"/>
                        </a:lnSpc>
                        <a:spcAft>
                          <a:spcPts val="0"/>
                        </a:spcAft>
                      </a:pPr>
                      <a:endParaRPr lang="en-IN" sz="20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r>
              <a:tr h="769423">
                <a:tc>
                  <a:txBody>
                    <a:bodyPr/>
                    <a:lstStyle/>
                    <a:p>
                      <a:pPr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Remember </a:t>
                      </a:r>
                      <a:r>
                        <a:rPr lang="en-IN" sz="2000" dirty="0" smtClean="0">
                          <a:solidFill>
                            <a:srgbClr val="FF0000"/>
                          </a:solidFill>
                          <a:effectLst/>
                          <a:latin typeface="Times New Roman" panose="02020603050405020304" pitchFamily="18" charset="0"/>
                          <a:cs typeface="Times New Roman" panose="02020603050405020304" pitchFamily="18" charset="0"/>
                        </a:rPr>
                        <a:t>(K1)</a:t>
                      </a:r>
                      <a:endParaRPr lang="en-IN"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28575"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  </a:t>
                      </a: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28575" algn="l">
                        <a:lnSpc>
                          <a:spcPct val="107000"/>
                        </a:lnSpc>
                        <a:spcAft>
                          <a:spcPts val="0"/>
                        </a:spcAft>
                      </a:pP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r>
              <a:tr h="769423">
                <a:tc>
                  <a:txBody>
                    <a:bodyPr/>
                    <a:lstStyle/>
                    <a:p>
                      <a:pPr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Understand </a:t>
                      </a:r>
                      <a:r>
                        <a:rPr lang="en-IN" sz="2000" dirty="0" smtClean="0">
                          <a:solidFill>
                            <a:srgbClr val="FF0000"/>
                          </a:solidFill>
                          <a:effectLst/>
                          <a:latin typeface="Times New Roman" panose="02020603050405020304" pitchFamily="18" charset="0"/>
                          <a:cs typeface="Times New Roman" panose="02020603050405020304" pitchFamily="18" charset="0"/>
                        </a:rPr>
                        <a:t>(K2)</a:t>
                      </a:r>
                      <a:endParaRPr lang="en-IN"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28575"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  </a:t>
                      </a: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28575" algn="l">
                        <a:lnSpc>
                          <a:spcPct val="107000"/>
                        </a:lnSpc>
                        <a:spcAft>
                          <a:spcPts val="0"/>
                        </a:spcAft>
                      </a:pP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r>
              <a:tr h="807665">
                <a:tc>
                  <a:txBody>
                    <a:bodyPr/>
                    <a:lstStyle/>
                    <a:p>
                      <a:pPr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Apply </a:t>
                      </a:r>
                      <a:r>
                        <a:rPr lang="en-IN" sz="2000" dirty="0" smtClean="0">
                          <a:solidFill>
                            <a:srgbClr val="FF0000"/>
                          </a:solidFill>
                          <a:effectLst/>
                          <a:latin typeface="Times New Roman" panose="02020603050405020304" pitchFamily="18" charset="0"/>
                          <a:cs typeface="Times New Roman" panose="02020603050405020304" pitchFamily="18" charset="0"/>
                        </a:rPr>
                        <a:t>(K3)</a:t>
                      </a:r>
                      <a:endParaRPr lang="en-IN"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152400"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Apply Knowledge  </a:t>
                      </a: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152400" algn="l">
                        <a:lnSpc>
                          <a:spcPct val="107000"/>
                        </a:lnSpc>
                        <a:spcAft>
                          <a:spcPts val="0"/>
                        </a:spcAft>
                      </a:pPr>
                      <a:r>
                        <a:rPr lang="en-US" sz="1400" b="1" dirty="0" smtClean="0">
                          <a:solidFill>
                            <a:srgbClr val="0000FF"/>
                          </a:solidFill>
                          <a:latin typeface="Times New Roman" panose="02020603050405020304" pitchFamily="18" charset="0"/>
                          <a:cs typeface="Times New Roman" panose="02020603050405020304" pitchFamily="18" charset="0"/>
                        </a:rPr>
                        <a:t>Engineering Knowledge</a:t>
                      </a:r>
                      <a:r>
                        <a:rPr lang="en-US" sz="1400" dirty="0" smtClean="0">
                          <a:solidFill>
                            <a:srgbClr val="0000FF"/>
                          </a:solidFill>
                          <a:latin typeface="Times New Roman" panose="02020603050405020304" pitchFamily="18" charset="0"/>
                          <a:cs typeface="Times New Roman" panose="02020603050405020304" pitchFamily="18" charset="0"/>
                        </a:rPr>
                        <a:t>: </a:t>
                      </a:r>
                      <a:r>
                        <a:rPr lang="en-US" sz="1400" b="1" i="1" dirty="0" smtClean="0">
                          <a:solidFill>
                            <a:srgbClr val="FF0000"/>
                          </a:solidFill>
                          <a:effectLst/>
                          <a:latin typeface="Times New Roman" panose="02020603050405020304" pitchFamily="18" charset="0"/>
                          <a:cs typeface="Times New Roman" panose="02020603050405020304" pitchFamily="18" charset="0"/>
                        </a:rPr>
                        <a:t>Apply the knowledge of mathematics, science, engineering fundamentals, and an engineering specialization to the solution of complex engineering problems</a:t>
                      </a:r>
                      <a:endParaRPr lang="en-IN"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r>
              <a:tr h="1029772">
                <a:tc>
                  <a:txBody>
                    <a:bodyPr/>
                    <a:lstStyle/>
                    <a:p>
                      <a:pPr algn="l">
                        <a:lnSpc>
                          <a:spcPct val="107000"/>
                        </a:lnSpc>
                        <a:spcAft>
                          <a:spcPts val="0"/>
                        </a:spcAft>
                      </a:pPr>
                      <a:r>
                        <a:rPr lang="en-IN" sz="2000" dirty="0" err="1">
                          <a:effectLst/>
                          <a:latin typeface="Times New Roman" panose="02020603050405020304" pitchFamily="18" charset="0"/>
                          <a:cs typeface="Times New Roman" panose="02020603050405020304" pitchFamily="18" charset="0"/>
                        </a:rPr>
                        <a:t>Analyze</a:t>
                      </a:r>
                      <a:r>
                        <a:rPr lang="en-IN" sz="2000" dirty="0">
                          <a:effectLst/>
                          <a:latin typeface="Times New Roman" panose="02020603050405020304" pitchFamily="18" charset="0"/>
                          <a:cs typeface="Times New Roman" panose="02020603050405020304" pitchFamily="18" charset="0"/>
                        </a:rPr>
                        <a:t> </a:t>
                      </a:r>
                      <a:r>
                        <a:rPr lang="en-IN" sz="2000" dirty="0" smtClean="0">
                          <a:solidFill>
                            <a:srgbClr val="FF0000"/>
                          </a:solidFill>
                          <a:effectLst/>
                          <a:latin typeface="Times New Roman" panose="02020603050405020304" pitchFamily="18" charset="0"/>
                          <a:cs typeface="Times New Roman" panose="02020603050405020304" pitchFamily="18" charset="0"/>
                        </a:rPr>
                        <a:t>(K4)</a:t>
                      </a:r>
                      <a:endParaRPr lang="en-IN"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151765"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Problem Analysis  </a:t>
                      </a: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151765" algn="l">
                        <a:lnSpc>
                          <a:spcPct val="107000"/>
                        </a:lnSpc>
                        <a:spcAft>
                          <a:spcPts val="0"/>
                        </a:spcAft>
                      </a:pPr>
                      <a:r>
                        <a:rPr lang="en-US" sz="1400" b="1" dirty="0" smtClean="0">
                          <a:solidFill>
                            <a:srgbClr val="FF0000"/>
                          </a:solidFill>
                          <a:latin typeface="Times New Roman" panose="02020603050405020304" pitchFamily="18" charset="0"/>
                          <a:cs typeface="Times New Roman" panose="02020603050405020304" pitchFamily="18" charset="0"/>
                        </a:rPr>
                        <a:t>Problem Analysis: </a:t>
                      </a:r>
                      <a:r>
                        <a:rPr lang="en-US" sz="1400" b="1" i="1" dirty="0" smtClean="0">
                          <a:solidFill>
                            <a:schemeClr val="tx1"/>
                          </a:solidFill>
                          <a:latin typeface="Times New Roman" panose="02020603050405020304" pitchFamily="18" charset="0"/>
                          <a:cs typeface="Times New Roman" panose="02020603050405020304" pitchFamily="18" charset="0"/>
                        </a:rPr>
                        <a:t>Identify, formulate, review research literature, and analyze complex engineering problems reaching substantiated conclusions using first principles of mathematics, natural sciences, and engineering sciences</a:t>
                      </a:r>
                      <a:endParaRPr lang="en-IN"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r>
              <a:tr h="1562640">
                <a:tc>
                  <a:txBody>
                    <a:bodyPr/>
                    <a:lstStyle/>
                    <a:p>
                      <a:pPr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Evaluate </a:t>
                      </a:r>
                      <a:r>
                        <a:rPr lang="en-IN" sz="2000" dirty="0" smtClean="0">
                          <a:solidFill>
                            <a:srgbClr val="FF0000"/>
                          </a:solidFill>
                          <a:effectLst/>
                          <a:latin typeface="Times New Roman" panose="02020603050405020304" pitchFamily="18" charset="0"/>
                          <a:cs typeface="Times New Roman" panose="02020603050405020304" pitchFamily="18" charset="0"/>
                        </a:rPr>
                        <a:t>(K5)</a:t>
                      </a:r>
                      <a:endParaRPr lang="en-IN"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68580" algn="l">
                        <a:lnSpc>
                          <a:spcPct val="107000"/>
                        </a:lnSpc>
                        <a:spcAft>
                          <a:spcPts val="0"/>
                        </a:spcAft>
                      </a:pPr>
                      <a:r>
                        <a:rPr lang="en-IN" sz="2000" dirty="0">
                          <a:effectLst/>
                          <a:latin typeface="Times New Roman" panose="02020603050405020304" pitchFamily="18" charset="0"/>
                          <a:cs typeface="Times New Roman" panose="02020603050405020304" pitchFamily="18" charset="0"/>
                        </a:rPr>
                        <a:t>Design/Development of Solutions </a:t>
                      </a: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c>
                  <a:txBody>
                    <a:bodyPr/>
                    <a:lstStyle/>
                    <a:p>
                      <a:pPr marR="68580" algn="l">
                        <a:lnSpc>
                          <a:spcPct val="107000"/>
                        </a:lnSpc>
                        <a:spcAft>
                          <a:spcPts val="0"/>
                        </a:spcAft>
                      </a:pPr>
                      <a:r>
                        <a:rPr lang="en-US" sz="1400" b="1" dirty="0" smtClean="0">
                          <a:solidFill>
                            <a:srgbClr val="FF00FF"/>
                          </a:solidFill>
                          <a:latin typeface="Times New Roman" panose="02020603050405020304" pitchFamily="18" charset="0"/>
                          <a:cs typeface="Times New Roman" panose="02020603050405020304" pitchFamily="18" charset="0"/>
                        </a:rPr>
                        <a:t>Design/Development of Solutions</a:t>
                      </a:r>
                      <a:r>
                        <a:rPr lang="en-US" sz="1400" b="1" dirty="0" smtClean="0">
                          <a:solidFill>
                            <a:srgbClr val="0000FF"/>
                          </a:solidFill>
                          <a:latin typeface="Times New Roman" panose="02020603050405020304" pitchFamily="18" charset="0"/>
                          <a:cs typeface="Times New Roman" panose="02020603050405020304" pitchFamily="18" charset="0"/>
                        </a:rPr>
                        <a:t>: </a:t>
                      </a:r>
                      <a:r>
                        <a:rPr lang="en-US" sz="1400" b="1" dirty="0" smtClean="0">
                          <a:solidFill>
                            <a:schemeClr val="tx1"/>
                          </a:solidFill>
                          <a:effectLst/>
                          <a:latin typeface="Times New Roman" panose="02020603050405020304" pitchFamily="18" charset="0"/>
                          <a:cs typeface="Times New Roman" panose="02020603050405020304" pitchFamily="18" charset="0"/>
                        </a:rPr>
                        <a:t>Design solutions for complex engineering problems and design system components or processes that meet 	the specified needs with appropriate consideration for the public health and 	safety, and the cultural, societal, and environmental considerations.</a:t>
                      </a:r>
                      <a:r>
                        <a:rPr lang="en-US" sz="2000" b="1" dirty="0" smtClean="0">
                          <a:solidFill>
                            <a:schemeClr val="tx1"/>
                          </a:solidFill>
                          <a:effectLst/>
                          <a:latin typeface="Times New Roman" panose="02020603050405020304" pitchFamily="18" charset="0"/>
                          <a:cs typeface="Times New Roman" panose="02020603050405020304" pitchFamily="18" charset="0"/>
                        </a:rPr>
                        <a:t/>
                      </a:r>
                      <a:br>
                        <a:rPr lang="en-US" sz="2000" b="1" dirty="0" smtClean="0">
                          <a:solidFill>
                            <a:schemeClr val="tx1"/>
                          </a:solidFill>
                          <a:effectLst/>
                          <a:latin typeface="Times New Roman" panose="02020603050405020304" pitchFamily="18" charset="0"/>
                          <a:cs typeface="Times New Roman" panose="02020603050405020304" pitchFamily="18" charset="0"/>
                        </a:rPr>
                      </a:br>
                      <a:endPar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4472" marR="0" marT="100886" marB="59696" anchor="ctr"/>
                </a:tc>
              </a:tr>
            </a:tbl>
          </a:graphicData>
        </a:graphic>
      </p:graphicFrame>
    </p:spTree>
    <p:extLst>
      <p:ext uri="{BB962C8B-B14F-4D97-AF65-F5344CB8AC3E}">
        <p14:creationId xmlns:p14="http://schemas.microsoft.com/office/powerpoint/2010/main" val="26080852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8229600" cy="685800"/>
          </a:xfrm>
        </p:spPr>
        <p:txBody>
          <a:bodyPr>
            <a:normAutofit fontScale="90000"/>
          </a:bodyPr>
          <a:lstStyle/>
          <a:p>
            <a:pPr lvl="0"/>
            <a:r>
              <a:rPr lang="en-US" sz="3600" b="1" dirty="0"/>
              <a:t>Structure of Course </a:t>
            </a:r>
            <a:r>
              <a:rPr lang="en-US" sz="3600" b="1" dirty="0" smtClean="0"/>
              <a:t>Outcomes</a:t>
            </a:r>
            <a:r>
              <a:rPr lang="en-US" b="1" dirty="0"/>
              <a:t>:</a:t>
            </a:r>
            <a:r>
              <a:rPr lang="en-IN" dirty="0"/>
              <a:t/>
            </a:r>
            <a:br>
              <a:rPr lang="en-IN" dirty="0"/>
            </a:br>
            <a:endParaRPr lang="en-IN" dirty="0"/>
          </a:p>
        </p:txBody>
      </p:sp>
      <p:sp>
        <p:nvSpPr>
          <p:cNvPr id="3" name="Content Placeholder 2"/>
          <p:cNvSpPr>
            <a:spLocks noGrp="1"/>
          </p:cNvSpPr>
          <p:nvPr>
            <p:ph idx="1"/>
          </p:nvPr>
        </p:nvSpPr>
        <p:spPr>
          <a:xfrm>
            <a:off x="1143000" y="914400"/>
            <a:ext cx="8535162" cy="5334000"/>
          </a:xfrm>
        </p:spPr>
        <p:txBody>
          <a:bodyPr>
            <a:normAutofit fontScale="92500"/>
          </a:bodyPr>
          <a:lstStyle/>
          <a:p>
            <a:pPr marL="82296" indent="0">
              <a:buNone/>
            </a:pPr>
            <a:r>
              <a:rPr lang="en-US" sz="2800" dirty="0" smtClean="0">
                <a:solidFill>
                  <a:srgbClr val="FF0000"/>
                </a:solidFill>
              </a:rPr>
              <a:t>Course Outcome </a:t>
            </a:r>
            <a:r>
              <a:rPr lang="en-US" sz="2800" dirty="0">
                <a:solidFill>
                  <a:srgbClr val="FF0000"/>
                </a:solidFill>
              </a:rPr>
              <a:t>statement may be broken down into two main components</a:t>
            </a:r>
            <a:r>
              <a:rPr lang="en-US" sz="2800" dirty="0"/>
              <a:t>: </a:t>
            </a:r>
            <a:endParaRPr lang="en-IN" sz="2800" dirty="0"/>
          </a:p>
          <a:p>
            <a:pPr lvl="0"/>
            <a:r>
              <a:rPr lang="en-US" sz="2800" b="1" dirty="0"/>
              <a:t>An action word</a:t>
            </a:r>
            <a:r>
              <a:rPr lang="en-US" sz="2800" dirty="0"/>
              <a:t> that identifies the performance to be demonstrated; </a:t>
            </a:r>
            <a:endParaRPr lang="en-IN" sz="2800" dirty="0"/>
          </a:p>
          <a:p>
            <a:pPr lvl="0"/>
            <a:r>
              <a:rPr lang="en-US" sz="2800" b="1" dirty="0"/>
              <a:t>Learning statement</a:t>
            </a:r>
            <a:r>
              <a:rPr lang="en-US" sz="2800" dirty="0"/>
              <a:t> that specifies what learning will be demonstrated in the performance; </a:t>
            </a:r>
            <a:endParaRPr lang="en-US" sz="2800" dirty="0" smtClean="0"/>
          </a:p>
          <a:p>
            <a:pPr marL="82296" indent="0">
              <a:buNone/>
            </a:pPr>
            <a:endParaRPr lang="en-IN" sz="2800" dirty="0" smtClean="0">
              <a:solidFill>
                <a:srgbClr val="FF0000"/>
              </a:solidFill>
            </a:endParaRPr>
          </a:p>
          <a:p>
            <a:pPr marL="82296" indent="0">
              <a:buNone/>
            </a:pPr>
            <a:r>
              <a:rPr lang="en-IN" sz="2800" dirty="0" smtClean="0">
                <a:solidFill>
                  <a:srgbClr val="FF0000"/>
                </a:solidFill>
              </a:rPr>
              <a:t>Examples </a:t>
            </a:r>
            <a:r>
              <a:rPr lang="en-IN" sz="2800" dirty="0">
                <a:solidFill>
                  <a:srgbClr val="FF0000"/>
                </a:solidFill>
              </a:rPr>
              <a:t>of good action words to include in course outcome statements</a:t>
            </a:r>
            <a:r>
              <a:rPr lang="en-IN" sz="2800" dirty="0"/>
              <a:t>: </a:t>
            </a:r>
            <a:endParaRPr lang="en-US" sz="2800" dirty="0"/>
          </a:p>
          <a:p>
            <a:r>
              <a:rPr lang="en-IN" sz="2800" dirty="0"/>
              <a:t>Compile, identify, create, plan, revise, </a:t>
            </a:r>
            <a:r>
              <a:rPr lang="en-IN" sz="2800" dirty="0" err="1"/>
              <a:t>analyze</a:t>
            </a:r>
            <a:r>
              <a:rPr lang="en-IN" sz="2800" dirty="0"/>
              <a:t>, design, select, utilize, apply, demonstrate, prepare, use, compute, discuss, predict, assess, compare, rate, critique, outline, or evaluate </a:t>
            </a:r>
            <a:endParaRPr lang="en-US" sz="2800" dirty="0"/>
          </a:p>
          <a:p>
            <a:pPr lvl="0"/>
            <a:endParaRPr lang="en-IN" sz="2800" dirty="0"/>
          </a:p>
          <a:p>
            <a:endParaRPr lang="en-IN" dirty="0"/>
          </a:p>
        </p:txBody>
      </p:sp>
    </p:spTree>
    <p:extLst>
      <p:ext uri="{BB962C8B-B14F-4D97-AF65-F5344CB8AC3E}">
        <p14:creationId xmlns:p14="http://schemas.microsoft.com/office/powerpoint/2010/main" val="5522432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7924800" cy="609600"/>
          </a:xfrm>
        </p:spPr>
        <p:txBody>
          <a:bodyPr>
            <a:normAutofit fontScale="90000"/>
          </a:bodyPr>
          <a:lstStyle/>
          <a:p>
            <a:pPr>
              <a:lnSpc>
                <a:spcPct val="115000"/>
              </a:lnSpc>
              <a:spcAft>
                <a:spcPts val="0"/>
              </a:spcAft>
            </a:pPr>
            <a:r>
              <a:rPr lang="en-US" sz="31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Course Title: Strength of Materials</a:t>
            </a:r>
            <a:r>
              <a:rPr lang="en-IN" sz="3100" dirty="0">
                <a:effectLst/>
                <a:latin typeface="Calibri" panose="020F0502020204030204" pitchFamily="34" charset="0"/>
                <a:ea typeface="Calibri" panose="020F0502020204030204" pitchFamily="34" charset="0"/>
                <a:cs typeface="Times New Roman" panose="02020603050405020304" pitchFamily="18" charset="0"/>
              </a:rPr>
              <a:t/>
            </a:r>
            <a:br>
              <a:rPr lang="en-IN" sz="3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4" name="Text Box 4"/>
          <p:cNvSpPr txBox="1">
            <a:spLocks noGrp="1"/>
          </p:cNvSpPr>
          <p:nvPr>
            <p:ph idx="1"/>
          </p:nvPr>
        </p:nvSpPr>
        <p:spPr>
          <a:xfrm>
            <a:off x="990600" y="762000"/>
            <a:ext cx="8686800" cy="6019800"/>
          </a:xfrm>
          <a:prstGeom prst="rect">
            <a:avLst/>
          </a:prstGeom>
          <a:noFill/>
          <a:ln>
            <a:solidFill>
              <a:schemeClr val="accent5">
                <a:lumMod val="60000"/>
                <a:lumOff val="40000"/>
              </a:schemeClr>
            </a:solidFill>
          </a:ln>
          <a:effectLst/>
          <a:extLst>
            <a:ext uri="{C572A759-6A51-4108-AA02-DFA0A04FC94B}">
              <ma14:wrappingTextBoxFlag xmlns:lc="http://schemas.openxmlformats.org/drawingml/2006/lockedCanvas"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82296" indent="0">
              <a:lnSpc>
                <a:spcPct val="115000"/>
              </a:lnSpc>
              <a:spcAft>
                <a:spcPts val="0"/>
              </a:spcAft>
              <a:buNone/>
            </a:pPr>
            <a:r>
              <a:rPr lang="en-US" sz="2400" b="1" u="none" strike="noStrike"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 </a:t>
            </a:r>
            <a:r>
              <a:rPr lang="en-US" sz="2400" b="1" u="sng" dirty="0" smtClean="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Course Outcomes: </a:t>
            </a:r>
            <a:r>
              <a:rPr lang="en-US" sz="2400" b="1" u="sng" dirty="0" smtClean="0">
                <a:solidFill>
                  <a:srgbClr val="00B050"/>
                </a:solidFill>
                <a:effectLst/>
                <a:latin typeface="Cambria" panose="02040503050406030204" pitchFamily="18" charset="0"/>
                <a:ea typeface="Calibri" panose="020F0502020204030204" pitchFamily="34" charset="0"/>
                <a:cs typeface="Times New Roman" panose="02020603050405020304" pitchFamily="18" charset="0"/>
              </a:rPr>
              <a:t>Example</a:t>
            </a:r>
            <a:endParaRPr lang="en-IN" sz="2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82296" indent="0">
              <a:lnSpc>
                <a:spcPct val="115000"/>
              </a:lnSpc>
              <a:spcAft>
                <a:spcPts val="0"/>
              </a:spcAft>
              <a:buNone/>
            </a:pPr>
            <a:r>
              <a:rPr lang="en-US" sz="2400" b="1" u="none" strike="noStrike"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 </a:t>
            </a:r>
            <a:r>
              <a:rPr lang="en-US" sz="2400" dirty="0" smtClean="0">
                <a:effectLst/>
                <a:latin typeface="Cambria" panose="02040503050406030204" pitchFamily="18" charset="0"/>
                <a:ea typeface="Calibri" panose="020F0502020204030204" pitchFamily="34" charset="0"/>
                <a:cs typeface="Times New Roman" panose="02020603050405020304" pitchFamily="18" charset="0"/>
              </a:rPr>
              <a:t>At </a:t>
            </a:r>
            <a:r>
              <a:rPr lang="en-US" sz="2400" dirty="0">
                <a:effectLst/>
                <a:latin typeface="Cambria" panose="02040503050406030204" pitchFamily="18" charset="0"/>
                <a:ea typeface="Calibri" panose="020F0502020204030204" pitchFamily="34" charset="0"/>
                <a:cs typeface="Times New Roman" panose="02020603050405020304" pitchFamily="18" charset="0"/>
              </a:rPr>
              <a:t>the end of the course, student is able to:</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400" b="1" u="sng" dirty="0">
                <a:effectLst/>
                <a:latin typeface="Cambria" panose="02040503050406030204" pitchFamily="18" charset="0"/>
                <a:ea typeface="Calibri" panose="020F0502020204030204" pitchFamily="34" charset="0"/>
                <a:cs typeface="Times New Roman" panose="02020603050405020304" pitchFamily="18" charset="0"/>
              </a:rPr>
              <a:t>Apply </a:t>
            </a:r>
            <a:r>
              <a:rPr lang="en-US" sz="2400" u="sng" dirty="0">
                <a:effectLst/>
                <a:latin typeface="Cambria" panose="02040503050406030204" pitchFamily="18" charset="0"/>
                <a:ea typeface="Calibri" panose="020F0502020204030204" pitchFamily="34" charset="0"/>
                <a:cs typeface="Times New Roman" panose="02020603050405020304" pitchFamily="18" charset="0"/>
              </a:rPr>
              <a:t>laws of physics </a:t>
            </a:r>
            <a:r>
              <a:rPr lang="en-US" sz="2400" dirty="0">
                <a:effectLst/>
                <a:latin typeface="Cambria" panose="02040503050406030204" pitchFamily="18" charset="0"/>
                <a:ea typeface="Calibri" panose="020F0502020204030204" pitchFamily="34" charset="0"/>
                <a:cs typeface="Times New Roman" panose="02020603050405020304" pitchFamily="18" charset="0"/>
              </a:rPr>
              <a:t>(</a:t>
            </a:r>
            <a:r>
              <a:rPr lang="en-US" sz="2400" dirty="0" err="1">
                <a:effectLst/>
                <a:latin typeface="Cambria" panose="02040503050406030204" pitchFamily="18" charset="0"/>
                <a:ea typeface="Calibri" panose="020F0502020204030204" pitchFamily="34" charset="0"/>
                <a:cs typeface="Times New Roman" panose="02020603050405020304" pitchFamily="18" charset="0"/>
              </a:rPr>
              <a:t>eg</a:t>
            </a:r>
            <a:r>
              <a:rPr lang="en-US" sz="2400" dirty="0">
                <a:effectLst/>
                <a:latin typeface="Cambria" panose="02040503050406030204" pitchFamily="18" charset="0"/>
                <a:ea typeface="Calibri" panose="020F0502020204030204" pitchFamily="34" charset="0"/>
                <a:cs typeface="Times New Roman" panose="02020603050405020304" pitchFamily="18" charset="0"/>
              </a:rPr>
              <a:t>..Hook’s law, etc.,) to compute different </a:t>
            </a:r>
            <a:r>
              <a:rPr lang="en-US" sz="2400" u="sng" dirty="0">
                <a:effectLst/>
                <a:latin typeface="Cambria" panose="02040503050406030204" pitchFamily="18" charset="0"/>
                <a:ea typeface="Calibri" panose="020F0502020204030204" pitchFamily="34" charset="0"/>
                <a:cs typeface="Times New Roman" panose="02020603050405020304" pitchFamily="18" charset="0"/>
              </a:rPr>
              <a:t>types of response (stress and deformation) </a:t>
            </a:r>
            <a:r>
              <a:rPr lang="en-US" sz="2400" dirty="0">
                <a:effectLst/>
                <a:latin typeface="Cambria" panose="02040503050406030204" pitchFamily="18" charset="0"/>
                <a:ea typeface="Calibri" panose="020F0502020204030204" pitchFamily="34" charset="0"/>
                <a:cs typeface="Times New Roman" panose="02020603050405020304" pitchFamily="18" charset="0"/>
              </a:rPr>
              <a:t>in the given materials. (PO 1</a:t>
            </a:r>
            <a:r>
              <a:rPr lang="en-US" sz="2400" dirty="0" smtClean="0">
                <a:effectLst/>
                <a:latin typeface="Cambria" panose="02040503050406030204" pitchFamily="18" charset="0"/>
                <a:ea typeface="Calibri" panose="020F0502020204030204" pitchFamily="34" charset="0"/>
                <a:cs typeface="Times New Roman" panose="02020603050405020304" pitchFamily="18" charset="0"/>
              </a:rPr>
              <a: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400" b="1" dirty="0" err="1">
                <a:effectLst/>
                <a:latin typeface="Cambria" panose="02040503050406030204" pitchFamily="18" charset="0"/>
                <a:ea typeface="Calibri" panose="020F0502020204030204" pitchFamily="34" charset="0"/>
                <a:cs typeface="Times New Roman" panose="02020603050405020304" pitchFamily="18" charset="0"/>
              </a:rPr>
              <a:t>Analyse</a:t>
            </a:r>
            <a:r>
              <a:rPr lang="en-US" sz="2400" b="1" dirty="0">
                <a:effectLst/>
                <a:latin typeface="Cambria" panose="02040503050406030204" pitchFamily="18" charset="0"/>
                <a:ea typeface="Calibri" panose="020F0502020204030204" pitchFamily="34" charset="0"/>
                <a:cs typeface="Times New Roman" panose="02020603050405020304" pitchFamily="18" charset="0"/>
              </a:rPr>
              <a:t> </a:t>
            </a:r>
            <a:r>
              <a:rPr lang="en-US" sz="2400" dirty="0">
                <a:effectLst/>
                <a:latin typeface="Cambria" panose="02040503050406030204" pitchFamily="18" charset="0"/>
                <a:ea typeface="Calibri" panose="020F0502020204030204" pitchFamily="34" charset="0"/>
                <a:cs typeface="Times New Roman" panose="02020603050405020304" pitchFamily="18" charset="0"/>
              </a:rPr>
              <a:t>structural elements for different force systems to compute design parameters (BM and SF) (PO2)</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400" b="1" dirty="0">
                <a:effectLst/>
                <a:latin typeface="Cambria" panose="02040503050406030204" pitchFamily="18" charset="0"/>
                <a:ea typeface="Calibri" panose="020F0502020204030204" pitchFamily="34" charset="0"/>
                <a:cs typeface="Times New Roman" panose="02020603050405020304" pitchFamily="18" charset="0"/>
              </a:rPr>
              <a:t>Design </a:t>
            </a:r>
            <a:r>
              <a:rPr lang="en-US" sz="2400" dirty="0">
                <a:effectLst/>
                <a:latin typeface="Cambria" panose="02040503050406030204" pitchFamily="18" charset="0"/>
                <a:ea typeface="Calibri" panose="020F0502020204030204" pitchFamily="34" charset="0"/>
                <a:cs typeface="Times New Roman" panose="02020603050405020304" pitchFamily="18" charset="0"/>
              </a:rPr>
              <a:t>compression elements using engineering principles to resist any given loads. (PO3)</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400" b="1" dirty="0">
                <a:effectLst/>
                <a:latin typeface="Cambria" panose="02040503050406030204" pitchFamily="18" charset="0"/>
                <a:ea typeface="Calibri" panose="020F0502020204030204" pitchFamily="34" charset="0"/>
                <a:cs typeface="Times New Roman" panose="02020603050405020304" pitchFamily="18" charset="0"/>
              </a:rPr>
              <a:t>Conduct </a:t>
            </a:r>
            <a:r>
              <a:rPr lang="en-US" sz="2400" dirty="0">
                <a:effectLst/>
                <a:latin typeface="Cambria" panose="02040503050406030204" pitchFamily="18" charset="0"/>
                <a:ea typeface="Calibri" panose="020F0502020204030204" pitchFamily="34" charset="0"/>
                <a:cs typeface="Times New Roman" panose="02020603050405020304" pitchFamily="18" charset="0"/>
              </a:rPr>
              <a:t>experiments to validate physical behaviour of materials/components</a:t>
            </a:r>
            <a:r>
              <a:rPr lang="en-US" sz="2400" dirty="0" smtClean="0">
                <a:effectLst/>
                <a:latin typeface="Cambria" panose="02040503050406030204" pitchFamily="18" charset="0"/>
                <a:ea typeface="Calibri" panose="020F0502020204030204" pitchFamily="34" charset="0"/>
                <a:cs typeface="Times New Roman" panose="02020603050405020304" pitchFamily="18" charset="0"/>
              </a:rPr>
              <a:t>.(PO4)</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400" b="1" dirty="0">
                <a:effectLst/>
                <a:latin typeface="Cambria" panose="02040503050406030204" pitchFamily="18" charset="0"/>
                <a:ea typeface="Calibri" panose="020F0502020204030204" pitchFamily="34" charset="0"/>
                <a:cs typeface="Times New Roman" panose="02020603050405020304" pitchFamily="18" charset="0"/>
              </a:rPr>
              <a:t>Prepare </a:t>
            </a:r>
            <a:r>
              <a:rPr lang="en-US" sz="2400" dirty="0">
                <a:effectLst/>
                <a:latin typeface="Cambria" panose="02040503050406030204" pitchFamily="18" charset="0"/>
                <a:ea typeface="Calibri" panose="020F0502020204030204" pitchFamily="34" charset="0"/>
                <a:cs typeface="Times New Roman" panose="02020603050405020304" pitchFamily="18" charset="0"/>
              </a:rPr>
              <a:t>laboratory reports on interpretation of experimental results (P10)</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7086600" y="1314212"/>
            <a:ext cx="1752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solidFill>
                  <a:srgbClr val="C00000"/>
                </a:solidFill>
              </a:rPr>
              <a:t>Action Verb</a:t>
            </a:r>
            <a:endParaRPr lang="en-US" dirty="0">
              <a:solidFill>
                <a:srgbClr val="C00000"/>
              </a:solidFill>
            </a:endParaRPr>
          </a:p>
        </p:txBody>
      </p:sp>
      <p:cxnSp>
        <p:nvCxnSpPr>
          <p:cNvPr id="7" name="Straight Arrow Connector 6"/>
          <p:cNvCxnSpPr/>
          <p:nvPr/>
        </p:nvCxnSpPr>
        <p:spPr>
          <a:xfrm flipH="1">
            <a:off x="2362200" y="1650104"/>
            <a:ext cx="4800600" cy="545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6248400" y="2590800"/>
            <a:ext cx="14478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391400" y="2743200"/>
            <a:ext cx="22098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solidFill>
                  <a:srgbClr val="C00000"/>
                </a:solidFill>
              </a:rPr>
              <a:t>Learning Statement</a:t>
            </a:r>
            <a:endParaRPr lang="en-US" dirty="0">
              <a:solidFill>
                <a:srgbClr val="C00000"/>
              </a:solidFill>
            </a:endParaRPr>
          </a:p>
        </p:txBody>
      </p:sp>
    </p:spTree>
    <p:extLst>
      <p:ext uri="{BB962C8B-B14F-4D97-AF65-F5344CB8AC3E}">
        <p14:creationId xmlns:p14="http://schemas.microsoft.com/office/powerpoint/2010/main" val="29599086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838200"/>
            <a:ext cx="8280400" cy="838200"/>
          </a:xfrm>
        </p:spPr>
        <p:txBody>
          <a:bodyPr anchor="t">
            <a:noAutofit/>
          </a:bodyPr>
          <a:lstStyle/>
          <a:p>
            <a:pPr marL="26987" algn="just">
              <a:spcBef>
                <a:spcPts val="0"/>
              </a:spcBef>
              <a:buClr>
                <a:srgbClr val="0000FF"/>
              </a:buClr>
            </a:pPr>
            <a:r>
              <a:rPr lang="en-US" sz="2200" dirty="0" smtClean="0">
                <a:solidFill>
                  <a:srgbClr val="0000FF"/>
                </a:solidFill>
                <a:latin typeface="Times New Roman" panose="02020603050405020304" pitchFamily="18" charset="0"/>
                <a:cs typeface="Times New Roman" panose="02020603050405020304" pitchFamily="18" charset="0"/>
              </a:rPr>
              <a:t>It </a:t>
            </a:r>
            <a:r>
              <a:rPr lang="en-US" sz="2200" dirty="0">
                <a:solidFill>
                  <a:srgbClr val="0000FF"/>
                </a:solidFill>
                <a:latin typeface="Times New Roman" panose="02020603050405020304" pitchFamily="18" charset="0"/>
                <a:cs typeface="Times New Roman" panose="02020603050405020304" pitchFamily="18" charset="0"/>
              </a:rPr>
              <a:t>is one or more processes that identify, collect, and prepare data to evaluate the achievement of Course Outcomes and Program Outcomes</a:t>
            </a: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72347577"/>
              </p:ext>
            </p:extLst>
          </p:nvPr>
        </p:nvGraphicFramePr>
        <p:xfrm>
          <a:off x="1219200" y="1828800"/>
          <a:ext cx="8382000" cy="4687251"/>
        </p:xfrm>
        <a:graphic>
          <a:graphicData uri="http://schemas.openxmlformats.org/drawingml/2006/table">
            <a:tbl>
              <a:tblPr firstRow="1" firstCol="1" bandRow="1"/>
              <a:tblGrid>
                <a:gridCol w="1524000"/>
                <a:gridCol w="1942966"/>
                <a:gridCol w="408857"/>
                <a:gridCol w="409732"/>
                <a:gridCol w="409732"/>
                <a:gridCol w="409732"/>
                <a:gridCol w="409732"/>
                <a:gridCol w="408857"/>
                <a:gridCol w="409732"/>
                <a:gridCol w="409732"/>
                <a:gridCol w="409732"/>
                <a:gridCol w="409732"/>
                <a:gridCol w="409732"/>
                <a:gridCol w="409732"/>
              </a:tblGrid>
              <a:tr h="834227">
                <a:tc>
                  <a:txBody>
                    <a:bodyPr/>
                    <a:lstStyle/>
                    <a:p>
                      <a:pPr marL="0" marR="0" algn="ctr">
                        <a:lnSpc>
                          <a:spcPct val="115000"/>
                        </a:lnSpc>
                        <a:spcBef>
                          <a:spcPts val="0"/>
                        </a:spcBef>
                        <a:spcAft>
                          <a:spcPts val="0"/>
                        </a:spcAft>
                      </a:pPr>
                      <a:r>
                        <a:rPr lang="en-US" sz="1400" b="1" dirty="0">
                          <a:solidFill>
                            <a:srgbClr val="6600CC"/>
                          </a:solidFill>
                          <a:effectLst/>
                          <a:latin typeface="Times New Roman" panose="02020603050405020304" pitchFamily="18" charset="0"/>
                          <a:ea typeface="Calibri"/>
                          <a:cs typeface="Times New Roman" panose="02020603050405020304" pitchFamily="18" charset="0"/>
                        </a:rPr>
                        <a:t>PO/Course Assessment Tool Types</a:t>
                      </a:r>
                      <a:endParaRPr lang="en-US" sz="1400" dirty="0">
                        <a:solidFill>
                          <a:srgbClr val="6600CC"/>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PO/ </a:t>
                      </a:r>
                    </a:p>
                    <a:p>
                      <a:pPr marL="0" marR="0" algn="ctr">
                        <a:lnSpc>
                          <a:spcPct val="115000"/>
                        </a:lnSpc>
                        <a:spcBef>
                          <a:spcPts val="0"/>
                        </a:spcBef>
                        <a:spcAft>
                          <a:spcPts val="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Course Assessment Tool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561975" algn="l"/>
                          <a:tab pos="933450" algn="l"/>
                        </a:tabLst>
                      </a:pPr>
                      <a:r>
                        <a:rPr kumimoji="0" lang="en-US" sz="1400" b="1" kern="1200" dirty="0">
                          <a:solidFill>
                            <a:srgbClr val="FF0066"/>
                          </a:solidFill>
                          <a:effectLst/>
                          <a:latin typeface="Times New Roman" panose="02020603050405020304" pitchFamily="18" charset="0"/>
                          <a:ea typeface="Calibri"/>
                          <a:cs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784">
                <a:tc rowSpan="3">
                  <a:txBody>
                    <a:bodyPr/>
                    <a:lstStyle/>
                    <a:p>
                      <a:pPr marL="0" marR="0" algn="ctr">
                        <a:lnSpc>
                          <a:spcPct val="115000"/>
                        </a:lnSpc>
                        <a:spcBef>
                          <a:spcPts val="400"/>
                        </a:spcBef>
                        <a:spcAft>
                          <a:spcPts val="400"/>
                        </a:spcAft>
                        <a:tabLst/>
                      </a:pPr>
                      <a:r>
                        <a:rPr lang="en-US" sz="1400" b="1" dirty="0">
                          <a:solidFill>
                            <a:srgbClr val="6600CC"/>
                          </a:solidFill>
                          <a:effectLst/>
                          <a:latin typeface="Times New Roman" panose="02020603050405020304" pitchFamily="18" charset="0"/>
                          <a:ea typeface="Calibri"/>
                          <a:cs typeface="Times New Roman" panose="02020603050405020304" pitchFamily="18" charset="0"/>
                        </a:rPr>
                        <a:t>Direct Tools</a:t>
                      </a:r>
                      <a:endParaRPr lang="en-US" sz="1400" dirty="0">
                        <a:solidFill>
                          <a:srgbClr val="6600CC"/>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Tests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784">
                <a:tc vMerge="1">
                  <a:txBody>
                    <a:bodyPr/>
                    <a:lstStyle/>
                    <a:p>
                      <a:endParaRPr lang="en-US"/>
                    </a:p>
                  </a:txBody>
                  <a:tcPr/>
                </a:tc>
                <a:tc>
                  <a:txBody>
                    <a:bodyPr/>
                    <a:lstStyle/>
                    <a:p>
                      <a:pPr marL="0" marR="0">
                        <a:lnSpc>
                          <a:spcPct val="115000"/>
                        </a:lnSpc>
                        <a:spcBef>
                          <a:spcPts val="400"/>
                        </a:spcBef>
                        <a:spcAft>
                          <a:spcPts val="400"/>
                        </a:spcAft>
                        <a:tabLst>
                          <a:tab pos="561975" algn="l"/>
                          <a:tab pos="933450" algn="l"/>
                        </a:tabLst>
                      </a:pPr>
                      <a:r>
                        <a:rPr lang="en-US" sz="1400" b="1" dirty="0" smtClean="0">
                          <a:solidFill>
                            <a:srgbClr val="FF0066"/>
                          </a:solidFill>
                          <a:effectLst/>
                          <a:latin typeface="Times New Roman" panose="02020603050405020304" pitchFamily="18" charset="0"/>
                          <a:ea typeface="Calibri"/>
                          <a:cs typeface="Times New Roman" panose="02020603050405020304" pitchFamily="18" charset="0"/>
                        </a:rPr>
                        <a:t>Assignments</a:t>
                      </a:r>
                      <a:endParaRPr lang="en-US" sz="1400" b="1" dirty="0">
                        <a:solidFill>
                          <a:srgbClr val="FF0066"/>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 </a:t>
                      </a:r>
                      <a:r>
                        <a:rPr lang="en-US" sz="1600" b="1" dirty="0" smtClean="0">
                          <a:effectLst/>
                          <a:latin typeface="Times New Roman" panose="02020603050405020304" pitchFamily="18" charset="0"/>
                          <a:ea typeface="Calibri"/>
                          <a:cs typeface="Times New Roman" panose="02020603050405020304" pitchFamily="18" charset="0"/>
                        </a:rPr>
                        <a:t>√</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400"/>
                        </a:spcBef>
                        <a:spcAft>
                          <a:spcPts val="400"/>
                        </a:spcAft>
                        <a:buClrTx/>
                        <a:buSzTx/>
                        <a:buFontTx/>
                        <a:buNone/>
                        <a:tabLst>
                          <a:tab pos="561975" algn="l"/>
                          <a:tab pos="933450" algn="l"/>
                        </a:tabLst>
                        <a:defRPr/>
                      </a:pPr>
                      <a:r>
                        <a:rPr lang="en-US" sz="1600" b="1" dirty="0">
                          <a:effectLst/>
                          <a:latin typeface="Times New Roman" panose="02020603050405020304" pitchFamily="18" charset="0"/>
                          <a:ea typeface="Calibri"/>
                          <a:cs typeface="Times New Roman" panose="02020603050405020304" pitchFamily="18" charset="0"/>
                        </a:rPr>
                        <a:t> </a:t>
                      </a:r>
                      <a:r>
                        <a:rPr lang="en-US" sz="1600" b="1" dirty="0" smtClean="0">
                          <a:effectLst/>
                          <a:latin typeface="Times New Roman" panose="02020603050405020304" pitchFamily="18" charset="0"/>
                          <a:ea typeface="Calibri"/>
                          <a:cs typeface="Times New Roman" panose="02020603050405020304" pitchFamily="18" charset="0"/>
                        </a:rPr>
                        <a:t>√</a:t>
                      </a:r>
                    </a:p>
                    <a:p>
                      <a:pPr marL="0" marR="0" algn="ctr">
                        <a:lnSpc>
                          <a:spcPct val="115000"/>
                        </a:lnSpc>
                        <a:spcBef>
                          <a:spcPts val="400"/>
                        </a:spcBef>
                        <a:spcAft>
                          <a:spcPts val="400"/>
                        </a:spcAft>
                        <a:tabLst>
                          <a:tab pos="561975" algn="l"/>
                          <a:tab pos="933450" algn="l"/>
                        </a:tabLs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400"/>
                        </a:spcBef>
                        <a:spcAft>
                          <a:spcPts val="400"/>
                        </a:spcAft>
                        <a:buClrTx/>
                        <a:buSzTx/>
                        <a:buFontTx/>
                        <a:buNone/>
                        <a:tabLst>
                          <a:tab pos="561975" algn="l"/>
                          <a:tab pos="933450" algn="l"/>
                        </a:tabLst>
                        <a:defRPr/>
                      </a:pPr>
                      <a:r>
                        <a:rPr lang="en-US" sz="1600" b="1" dirty="0">
                          <a:effectLst/>
                          <a:latin typeface="Times New Roman" panose="02020603050405020304" pitchFamily="18" charset="0"/>
                          <a:ea typeface="Calibri"/>
                          <a:cs typeface="Times New Roman" panose="02020603050405020304" pitchFamily="18" charset="0"/>
                        </a:rPr>
                        <a:t> </a:t>
                      </a:r>
                      <a:r>
                        <a:rPr lang="en-US" sz="1600" b="1" dirty="0" smtClean="0">
                          <a:effectLst/>
                          <a:latin typeface="Times New Roman" panose="02020603050405020304" pitchFamily="18" charset="0"/>
                          <a:ea typeface="Calibri"/>
                          <a:cs typeface="Times New Roman" panose="02020603050405020304" pitchFamily="18" charset="0"/>
                        </a:rPr>
                        <a:t>√</a:t>
                      </a:r>
                    </a:p>
                    <a:p>
                      <a:pPr marL="0" marR="0" algn="ctr">
                        <a:lnSpc>
                          <a:spcPct val="115000"/>
                        </a:lnSpc>
                        <a:spcBef>
                          <a:spcPts val="400"/>
                        </a:spcBef>
                        <a:spcAft>
                          <a:spcPts val="400"/>
                        </a:spcAft>
                        <a:tabLst>
                          <a:tab pos="561975" algn="l"/>
                          <a:tab pos="933450" algn="l"/>
                        </a:tabLst>
                      </a:pP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4227">
                <a:tc vMerge="1">
                  <a:txBody>
                    <a:bodyPr/>
                    <a:lstStyle/>
                    <a:p>
                      <a:endParaRPr lang="en-US"/>
                    </a:p>
                  </a:txBody>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Lab/Seminars/Industrial Training/  Projects (Rubrics)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784">
                <a:tc rowSpan="5">
                  <a:txBody>
                    <a:bodyPr/>
                    <a:lstStyle/>
                    <a:p>
                      <a:pPr marL="0" marR="0" algn="ctr">
                        <a:lnSpc>
                          <a:spcPct val="115000"/>
                        </a:lnSpc>
                        <a:spcBef>
                          <a:spcPts val="400"/>
                        </a:spcBef>
                        <a:spcAft>
                          <a:spcPts val="400"/>
                        </a:spcAft>
                        <a:tabLst>
                          <a:tab pos="561975" algn="l"/>
                          <a:tab pos="933450" algn="l"/>
                        </a:tabLst>
                      </a:pPr>
                      <a:r>
                        <a:rPr lang="en-US" sz="1400" b="1" dirty="0">
                          <a:solidFill>
                            <a:srgbClr val="6600CC"/>
                          </a:solidFill>
                          <a:effectLst/>
                          <a:latin typeface="Times New Roman" panose="02020603050405020304" pitchFamily="18" charset="0"/>
                          <a:ea typeface="Calibri"/>
                          <a:cs typeface="Times New Roman" panose="02020603050405020304" pitchFamily="18" charset="0"/>
                        </a:rPr>
                        <a:t>Indirect Tools</a:t>
                      </a:r>
                      <a:endParaRPr lang="en-US" sz="1400" dirty="0">
                        <a:solidFill>
                          <a:srgbClr val="6600CC"/>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Course End Survey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784">
                <a:tc vMerge="1">
                  <a:txBody>
                    <a:bodyPr/>
                    <a:lstStyle/>
                    <a:p>
                      <a:endParaRPr lang="en-US"/>
                    </a:p>
                  </a:txBody>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Exit Survey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784">
                <a:tc vMerge="1">
                  <a:txBody>
                    <a:bodyPr/>
                    <a:lstStyle/>
                    <a:p>
                      <a:endParaRPr lang="en-US"/>
                    </a:p>
                  </a:txBody>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Faculty Survey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784">
                <a:tc vMerge="1">
                  <a:txBody>
                    <a:bodyPr/>
                    <a:lstStyle/>
                    <a:p>
                      <a:endParaRPr lang="en-US"/>
                    </a:p>
                  </a:txBody>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Alumni Survey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dirty="0">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dirty="0">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dirty="0">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45">
                <a:tc vMerge="1">
                  <a:txBody>
                    <a:bodyPr/>
                    <a:lstStyle/>
                    <a:p>
                      <a:endParaRPr lang="en-US"/>
                    </a:p>
                  </a:txBody>
                  <a:tcPr/>
                </a:tc>
                <a:tc>
                  <a:txBody>
                    <a:bodyPr/>
                    <a:lstStyle/>
                    <a:p>
                      <a:pPr marL="0" marR="0">
                        <a:lnSpc>
                          <a:spcPct val="115000"/>
                        </a:lnSpc>
                        <a:spcBef>
                          <a:spcPts val="400"/>
                        </a:spcBef>
                        <a:spcAft>
                          <a:spcPts val="400"/>
                        </a:spcAft>
                        <a:tabLst>
                          <a:tab pos="561975" algn="l"/>
                          <a:tab pos="933450" algn="l"/>
                        </a:tabLst>
                      </a:pPr>
                      <a:r>
                        <a:rPr lang="en-US" sz="1400" b="1" dirty="0">
                          <a:solidFill>
                            <a:srgbClr val="FF0066"/>
                          </a:solidFill>
                          <a:effectLst/>
                          <a:latin typeface="Times New Roman" panose="02020603050405020304" pitchFamily="18" charset="0"/>
                          <a:ea typeface="Calibri"/>
                          <a:cs typeface="Times New Roman" panose="02020603050405020304" pitchFamily="18" charset="0"/>
                        </a:rPr>
                        <a:t>Programme Statistics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400"/>
                        </a:spcBef>
                        <a:spcAft>
                          <a:spcPts val="400"/>
                        </a:spcAft>
                        <a:tabLst>
                          <a:tab pos="561975" algn="l"/>
                          <a:tab pos="933450" algn="l"/>
                        </a:tabLst>
                      </a:pPr>
                      <a:r>
                        <a:rPr lang="en-US" sz="1600" b="1">
                          <a:effectLst/>
                          <a:latin typeface="Times New Roman" panose="02020603050405020304" pitchFamily="18" charset="0"/>
                          <a:ea typeface="Calibri"/>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Times New Roman" panose="02020603050405020304" pitchFamily="18" charset="0"/>
                          <a:ea typeface="Calibri"/>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1143000" y="152400"/>
            <a:ext cx="8382000" cy="553998"/>
          </a:xfrm>
          <a:prstGeom prst="rect">
            <a:avLst/>
          </a:prstGeom>
        </p:spPr>
        <p:txBody>
          <a:bodyPr wrap="square">
            <a:spAutoFit/>
          </a:bodyPr>
          <a:lstStyle/>
          <a:p>
            <a:r>
              <a:rPr lang="en-US" sz="3000" b="1" dirty="0">
                <a:solidFill>
                  <a:srgbClr val="FF0000"/>
                </a:solidFill>
                <a:latin typeface="Bookman Old Style" panose="02050604050505020204" pitchFamily="18" charset="0"/>
                <a:cs typeface="Times New Roman" panose="02020603050405020304" pitchFamily="18" charset="0"/>
              </a:rPr>
              <a:t>Assessment:</a:t>
            </a:r>
            <a:endParaRPr lang="en-US" sz="3000" dirty="0"/>
          </a:p>
        </p:txBody>
      </p:sp>
    </p:spTree>
    <p:extLst>
      <p:ext uri="{BB962C8B-B14F-4D97-AF65-F5344CB8AC3E}">
        <p14:creationId xmlns:p14="http://schemas.microsoft.com/office/powerpoint/2010/main" val="9723683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609600"/>
          </a:xfrm>
        </p:spPr>
        <p:txBody>
          <a:bodyPr anchor="ctr">
            <a:noAutofit/>
          </a:bodyPr>
          <a:lstStyle/>
          <a:p>
            <a:pPr algn="just"/>
            <a:r>
              <a:rPr lang="en-US" sz="3000" b="1" dirty="0" smtClean="0">
                <a:solidFill>
                  <a:srgbClr val="FF0000"/>
                </a:solidFill>
                <a:effectLst/>
                <a:latin typeface="Bookman Old Style" panose="02050604050505020204" pitchFamily="18" charset="0"/>
                <a:cs typeface="Times New Roman" panose="02020603050405020304" pitchFamily="18" charset="0"/>
              </a:rPr>
              <a:t>CO-PO Relationship</a:t>
            </a:r>
            <a:endParaRPr lang="en-US" sz="3000" b="1" dirty="0">
              <a:solidFill>
                <a:srgbClr val="00B0F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1066800"/>
            <a:ext cx="8305800" cy="3276600"/>
          </a:xfrm>
        </p:spPr>
        <p:txBody>
          <a:bodyPr anchor="ctr">
            <a:noAutofit/>
          </a:bodyPr>
          <a:lstStyle/>
          <a:p>
            <a:pPr marL="484632" indent="-457200" algn="just">
              <a:spcAft>
                <a:spcPts val="600"/>
              </a:spcAf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Each </a:t>
            </a:r>
            <a:r>
              <a:rPr lang="en-US" dirty="0">
                <a:solidFill>
                  <a:srgbClr val="0000FF"/>
                </a:solidFill>
                <a:latin typeface="Times New Roman" panose="02020603050405020304" pitchFamily="18" charset="0"/>
                <a:cs typeface="Times New Roman" panose="02020603050405020304" pitchFamily="18" charset="0"/>
              </a:rPr>
              <a:t>CO can be identified to address a </a:t>
            </a:r>
            <a:r>
              <a:rPr lang="en-US" dirty="0" smtClean="0">
                <a:solidFill>
                  <a:srgbClr val="0000FF"/>
                </a:solidFill>
                <a:latin typeface="Times New Roman" panose="02020603050405020304" pitchFamily="18" charset="0"/>
                <a:cs typeface="Times New Roman" panose="02020603050405020304" pitchFamily="18" charset="0"/>
              </a:rPr>
              <a:t>subset of </a:t>
            </a:r>
            <a:r>
              <a:rPr lang="en-US" dirty="0">
                <a:solidFill>
                  <a:srgbClr val="0000FF"/>
                </a:solidFill>
                <a:latin typeface="Times New Roman" panose="02020603050405020304" pitchFamily="18" charset="0"/>
                <a:cs typeface="Times New Roman" panose="02020603050405020304" pitchFamily="18" charset="0"/>
              </a:rPr>
              <a:t>POs</a:t>
            </a:r>
          </a:p>
          <a:p>
            <a:pPr marL="484632" indent="-457200" algn="just">
              <a:spcAft>
                <a:spcPts val="600"/>
              </a:spcAft>
              <a:buClr>
                <a:srgbClr val="0000FF"/>
              </a:buClr>
              <a:buFont typeface="Symbol" panose="05050102010706020507" pitchFamily="18" charset="2"/>
              <a:buChar char="·"/>
            </a:pPr>
            <a:r>
              <a:rPr lang="en-US" dirty="0" smtClean="0">
                <a:solidFill>
                  <a:srgbClr val="FF00FF"/>
                </a:solidFill>
                <a:latin typeface="Times New Roman" panose="02020603050405020304" pitchFamily="18" charset="0"/>
                <a:cs typeface="Times New Roman" panose="02020603050405020304" pitchFamily="18" charset="0"/>
              </a:rPr>
              <a:t>Based </a:t>
            </a:r>
            <a:r>
              <a:rPr lang="en-US" dirty="0">
                <a:solidFill>
                  <a:srgbClr val="FF00FF"/>
                </a:solidFill>
                <a:latin typeface="Times New Roman" panose="02020603050405020304" pitchFamily="18" charset="0"/>
                <a:cs typeface="Times New Roman" panose="02020603050405020304" pitchFamily="18" charset="0"/>
              </a:rPr>
              <a:t>on the number of COs and the </a:t>
            </a:r>
            <a:r>
              <a:rPr lang="en-US" dirty="0" smtClean="0">
                <a:solidFill>
                  <a:srgbClr val="FF00FF"/>
                </a:solidFill>
                <a:latin typeface="Times New Roman" panose="02020603050405020304" pitchFamily="18" charset="0"/>
                <a:cs typeface="Times New Roman" panose="02020603050405020304" pitchFamily="18" charset="0"/>
              </a:rPr>
              <a:t>sessions dedicated </a:t>
            </a:r>
            <a:r>
              <a:rPr lang="en-US" dirty="0">
                <a:solidFill>
                  <a:srgbClr val="FF00FF"/>
                </a:solidFill>
                <a:latin typeface="Times New Roman" panose="02020603050405020304" pitchFamily="18" charset="0"/>
                <a:cs typeface="Times New Roman" panose="02020603050405020304" pitchFamily="18" charset="0"/>
              </a:rPr>
              <a:t>to them it is possible to identify </a:t>
            </a:r>
            <a:r>
              <a:rPr lang="en-US" dirty="0" smtClean="0">
                <a:solidFill>
                  <a:srgbClr val="FF00FF"/>
                </a:solidFill>
                <a:latin typeface="Times New Roman" panose="02020603050405020304" pitchFamily="18" charset="0"/>
                <a:cs typeface="Times New Roman" panose="02020603050405020304" pitchFamily="18" charset="0"/>
              </a:rPr>
              <a:t>the strength </a:t>
            </a:r>
            <a:r>
              <a:rPr lang="en-US" dirty="0">
                <a:solidFill>
                  <a:srgbClr val="FF00FF"/>
                </a:solidFill>
                <a:latin typeface="Times New Roman" panose="02020603050405020304" pitchFamily="18" charset="0"/>
                <a:cs typeface="Times New Roman" panose="02020603050405020304" pitchFamily="18" charset="0"/>
              </a:rPr>
              <a:t>of mapping (1, 2 or 3) to POs</a:t>
            </a:r>
          </a:p>
          <a:p>
            <a:pPr marL="484632" indent="-457200" algn="just">
              <a:spcAft>
                <a:spcPts val="600"/>
              </a:spcAft>
              <a:buClr>
                <a:srgbClr val="0000FF"/>
              </a:buClr>
              <a:buFont typeface="Symbol" panose="05050102010706020507" pitchFamily="18" charset="2"/>
              <a:buChar char="·"/>
            </a:pPr>
            <a:r>
              <a:rPr lang="en-US" dirty="0" smtClean="0">
                <a:solidFill>
                  <a:srgbClr val="800000"/>
                </a:solidFill>
                <a:latin typeface="Times New Roman" panose="02020603050405020304" pitchFamily="18" charset="0"/>
                <a:cs typeface="Times New Roman" panose="02020603050405020304" pitchFamily="18" charset="0"/>
              </a:rPr>
              <a:t>Based </a:t>
            </a:r>
            <a:r>
              <a:rPr lang="en-US" dirty="0">
                <a:solidFill>
                  <a:srgbClr val="800000"/>
                </a:solidFill>
                <a:latin typeface="Times New Roman" panose="02020603050405020304" pitchFamily="18" charset="0"/>
                <a:cs typeface="Times New Roman" panose="02020603050405020304" pitchFamily="18" charset="0"/>
              </a:rPr>
              <a:t>on these strengths of selected POs a </a:t>
            </a:r>
            <a:r>
              <a:rPr lang="en-US" dirty="0" smtClean="0">
                <a:solidFill>
                  <a:srgbClr val="800000"/>
                </a:solidFill>
                <a:latin typeface="Times New Roman" panose="02020603050405020304" pitchFamily="18" charset="0"/>
                <a:cs typeface="Times New Roman" panose="02020603050405020304" pitchFamily="18" charset="0"/>
              </a:rPr>
              <a:t>CO matrix </a:t>
            </a:r>
            <a:r>
              <a:rPr lang="en-US" dirty="0">
                <a:solidFill>
                  <a:srgbClr val="800000"/>
                </a:solidFill>
                <a:latin typeface="Times New Roman" panose="02020603050405020304" pitchFamily="18" charset="0"/>
                <a:cs typeface="Times New Roman" panose="02020603050405020304" pitchFamily="18" charset="0"/>
              </a:rPr>
              <a:t>can be </a:t>
            </a:r>
            <a:r>
              <a:rPr lang="en-US" dirty="0" smtClean="0">
                <a:solidFill>
                  <a:srgbClr val="800000"/>
                </a:solidFill>
                <a:latin typeface="Times New Roman" panose="02020603050405020304" pitchFamily="18" charset="0"/>
                <a:cs typeface="Times New Roman" panose="02020603050405020304" pitchFamily="18" charset="0"/>
              </a:rPr>
              <a:t>established.</a:t>
            </a:r>
            <a:endParaRPr lang="en-US" dirty="0">
              <a:solidFill>
                <a:srgbClr val="8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3311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6200"/>
            <a:ext cx="8356600" cy="304800"/>
          </a:xfrm>
        </p:spPr>
        <p:txBody>
          <a:bodyPr anchor="ctr">
            <a:noAutofit/>
          </a:bodyPr>
          <a:lstStyle/>
          <a:p>
            <a:pPr algn="just"/>
            <a:r>
              <a:rPr lang="en-US" sz="3000" b="1" dirty="0" smtClean="0">
                <a:solidFill>
                  <a:srgbClr val="FF0000"/>
                </a:solidFill>
                <a:effectLst/>
                <a:latin typeface="Bookman Old Style" panose="02050604050505020204" pitchFamily="18" charset="0"/>
                <a:cs typeface="Times New Roman" panose="02020603050405020304" pitchFamily="18" charset="0"/>
              </a:rPr>
              <a:t>CO-PO Relationship</a:t>
            </a:r>
            <a:endParaRPr lang="en-US" sz="3000" b="1" dirty="0">
              <a:solidFill>
                <a:srgbClr val="00B0F0"/>
              </a:solidFill>
              <a:effectLst/>
              <a:latin typeface="Bookman Old Style" panose="020506040505050202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72404123"/>
              </p:ext>
            </p:extLst>
          </p:nvPr>
        </p:nvGraphicFramePr>
        <p:xfrm>
          <a:off x="685800" y="396240"/>
          <a:ext cx="8915403" cy="6400482"/>
        </p:xfrm>
        <a:graphic>
          <a:graphicData uri="http://schemas.openxmlformats.org/drawingml/2006/table">
            <a:tbl>
              <a:tblPr firstRow="1" firstCol="1" bandRow="1">
                <a:tableStyleId>{BDBED569-4797-4DF1-A0F4-6AAB3CD982D8}</a:tableStyleId>
              </a:tblPr>
              <a:tblGrid>
                <a:gridCol w="2421391"/>
                <a:gridCol w="513880"/>
                <a:gridCol w="467536"/>
                <a:gridCol w="467536"/>
                <a:gridCol w="467536"/>
                <a:gridCol w="467536"/>
                <a:gridCol w="467536"/>
                <a:gridCol w="470614"/>
                <a:gridCol w="470614"/>
                <a:gridCol w="467536"/>
                <a:gridCol w="558422"/>
                <a:gridCol w="558422"/>
                <a:gridCol w="558422"/>
                <a:gridCol w="558422"/>
              </a:tblGrid>
              <a:tr h="188626">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COURSE</a:t>
                      </a:r>
                      <a:endParaRPr lang="en-US" sz="1200" dirty="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COs</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PO1</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PO2</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PO3</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PO4</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PO5</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PO6</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PO7</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PO8</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PO9</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PO10</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PO11</a:t>
                      </a:r>
                      <a:endParaRPr lang="en-US" sz="1200">
                        <a:effectLst/>
                        <a:latin typeface="Times New Roman" panose="02020603050405020304" pitchFamily="18" charset="0"/>
                        <a:ea typeface="Calibri"/>
                        <a:cs typeface="Times New Roman" panose="02020603050405020304" pitchFamily="18" charset="0"/>
                      </a:endParaRPr>
                    </a:p>
                  </a:txBody>
                  <a:tcPr marL="53366" marR="53366"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PO12</a:t>
                      </a:r>
                      <a:endParaRPr lang="en-US" sz="1200" dirty="0">
                        <a:effectLst/>
                        <a:latin typeface="Times New Roman" panose="02020603050405020304" pitchFamily="18" charset="0"/>
                        <a:ea typeface="Calibri"/>
                        <a:cs typeface="Times New Roman" panose="02020603050405020304" pitchFamily="18" charset="0"/>
                      </a:endParaRPr>
                    </a:p>
                  </a:txBody>
                  <a:tcPr marL="53366" marR="53366" marT="0" marB="0"/>
                </a:tc>
              </a:tr>
              <a:tr h="222190">
                <a:tc rowSpan="2">
                  <a:txBody>
                    <a:bodyPr/>
                    <a:lstStyle/>
                    <a:p>
                      <a:pPr marL="0" marR="0">
                        <a:lnSpc>
                          <a:spcPct val="115000"/>
                        </a:lnSpc>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Analysis of structures II</a:t>
                      </a:r>
                      <a:endParaRPr lang="en-US" sz="1400" dirty="0">
                        <a:effectLst/>
                        <a:latin typeface="Times New Roman" panose="02020603050405020304" pitchFamily="18" charset="0"/>
                        <a:cs typeface="Times New Roman" panose="02020603050405020304" pitchFamily="18" charset="0"/>
                      </a:endParaRPr>
                    </a:p>
                  </a:txBody>
                  <a:tcPr marL="53366" marR="53366" marT="0" marB="0" anchor="ctr">
                    <a:solidFill>
                      <a:schemeClr val="bg2">
                        <a:lumMod val="90000"/>
                      </a:schemeClr>
                    </a:solidFill>
                  </a:tcP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CO1</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171450">
                <a:tc vMerge="1">
                  <a:txBody>
                    <a:bodyPr/>
                    <a:lstStyle/>
                    <a:p>
                      <a:pPr marL="0" marR="0">
                        <a:lnSpc>
                          <a:spcPct val="115000"/>
                        </a:lnSpc>
                        <a:spcBef>
                          <a:spcPts val="0"/>
                        </a:spcBef>
                        <a:spcAft>
                          <a:spcPts val="0"/>
                        </a:spcAft>
                      </a:pPr>
                      <a:endParaRPr lang="en-US" sz="1200" dirty="0">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3">
                  <a:txBody>
                    <a:bodyPr/>
                    <a:lstStyle/>
                    <a:p>
                      <a:pPr marL="0" marR="0">
                        <a:lnSpc>
                          <a:spcPct val="115000"/>
                        </a:lnSpc>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Environmental</a:t>
                      </a:r>
                      <a:r>
                        <a:rPr lang="en-US" sz="1400" baseline="0" dirty="0" smtClean="0">
                          <a:effectLst/>
                          <a:latin typeface="Times New Roman" panose="02020603050405020304" pitchFamily="18" charset="0"/>
                          <a:cs typeface="Times New Roman" panose="02020603050405020304" pitchFamily="18" charset="0"/>
                        </a:rPr>
                        <a:t> Engineering I</a:t>
                      </a:r>
                      <a:endParaRPr lang="en-US" sz="1400" dirty="0">
                        <a:effectLst/>
                        <a:latin typeface="Times New Roman" panose="02020603050405020304" pitchFamily="18" charset="0"/>
                        <a:cs typeface="Times New Roman" panose="02020603050405020304" pitchFamily="18" charset="0"/>
                      </a:endParaRPr>
                    </a:p>
                  </a:txBody>
                  <a:tcPr marL="53366" marR="53366" marT="0" marB="0" anchor="ctr">
                    <a:solidFill>
                      <a:schemeClr val="bg1">
                        <a:alpha val="20000"/>
                      </a:schemeClr>
                    </a:solidFill>
                  </a:tcP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CO1</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pPr marL="0" marR="0">
                        <a:lnSpc>
                          <a:spcPct val="115000"/>
                        </a:lnSpc>
                        <a:spcBef>
                          <a:spcPts val="0"/>
                        </a:spcBef>
                        <a:spcAft>
                          <a:spcPts val="0"/>
                        </a:spcAft>
                      </a:pPr>
                      <a:endParaRPr lang="en-US" sz="1200" dirty="0">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192024">
                <a:tc vMerge="1">
                  <a:txBody>
                    <a:bodyPr/>
                    <a:lstStyle/>
                    <a:p>
                      <a:pPr marL="0" marR="0">
                        <a:lnSpc>
                          <a:spcPct val="115000"/>
                        </a:lnSpc>
                        <a:spcBef>
                          <a:spcPts val="0"/>
                        </a:spcBef>
                        <a:spcAft>
                          <a:spcPts val="0"/>
                        </a:spcAft>
                      </a:pPr>
                      <a:endParaRPr lang="en-US" sz="1200" dirty="0">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4">
                  <a:txBody>
                    <a:bodyPr/>
                    <a:lstStyle/>
                    <a:p>
                      <a:pPr marL="0" marR="0">
                        <a:lnSpc>
                          <a:spcPct val="115000"/>
                        </a:lnSpc>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Geotechnical Engineering II</a:t>
                      </a:r>
                      <a:endParaRPr lang="en-US" sz="1400" dirty="0">
                        <a:effectLst/>
                        <a:latin typeface="Times New Roman" panose="02020603050405020304" pitchFamily="18" charset="0"/>
                        <a:cs typeface="Times New Roman" panose="02020603050405020304" pitchFamily="18" charset="0"/>
                      </a:endParaRPr>
                    </a:p>
                  </a:txBody>
                  <a:tcPr marL="53366" marR="53366" marT="0" marB="0" anchor="ctr">
                    <a:solidFill>
                      <a:schemeClr val="bg2">
                        <a:lumMod val="90000"/>
                      </a:schemeClr>
                    </a:solidFill>
                  </a:tcP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CO1</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pPr marL="0" marR="0">
                        <a:lnSpc>
                          <a:spcPct val="115000"/>
                        </a:lnSpc>
                        <a:spcBef>
                          <a:spcPts val="0"/>
                        </a:spcBef>
                        <a:spcAft>
                          <a:spcPts val="0"/>
                        </a:spcAft>
                      </a:pPr>
                      <a:endParaRPr lang="en-US" sz="1200" dirty="0">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pPr marL="0" marR="0">
                        <a:lnSpc>
                          <a:spcPct val="115000"/>
                        </a:lnSpc>
                        <a:spcBef>
                          <a:spcPts val="0"/>
                        </a:spcBef>
                        <a:spcAft>
                          <a:spcPts val="0"/>
                        </a:spcAft>
                      </a:pPr>
                      <a:endParaRPr lang="en-US" sz="1200" dirty="0">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137160">
                <a:tc vMerge="1">
                  <a:txBody>
                    <a:bodyPr/>
                    <a:lstStyle/>
                    <a:p>
                      <a:pPr marL="0" marR="0">
                        <a:lnSpc>
                          <a:spcPct val="115000"/>
                        </a:lnSpc>
                        <a:spcBef>
                          <a:spcPts val="0"/>
                        </a:spcBef>
                        <a:spcAft>
                          <a:spcPts val="0"/>
                        </a:spcAft>
                      </a:pPr>
                      <a:endParaRPr lang="en-US" sz="1200" dirty="0">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CO4</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4">
                  <a:txBody>
                    <a:bodyPr/>
                    <a:lstStyle/>
                    <a:p>
                      <a:pPr marL="0" marR="0">
                        <a:lnSpc>
                          <a:spcPct val="115000"/>
                        </a:lnSpc>
                        <a:spcBef>
                          <a:spcPts val="0"/>
                        </a:spcBef>
                        <a:spcAft>
                          <a:spcPts val="0"/>
                        </a:spcAft>
                      </a:pPr>
                      <a:r>
                        <a:rPr lang="en-US" sz="1400" dirty="0">
                          <a:solidFill>
                            <a:srgbClr val="FF0000"/>
                          </a:solidFill>
                          <a:effectLst/>
                          <a:latin typeface="Times New Roman" panose="02020603050405020304" pitchFamily="18" charset="0"/>
                          <a:cs typeface="Times New Roman" panose="02020603050405020304" pitchFamily="18" charset="0"/>
                        </a:rPr>
                        <a:t>Concrete </a:t>
                      </a:r>
                      <a:r>
                        <a:rPr lang="en-US" sz="1400" dirty="0" smtClean="0">
                          <a:solidFill>
                            <a:srgbClr val="FF0000"/>
                          </a:solidFill>
                          <a:effectLst/>
                          <a:latin typeface="Times New Roman" panose="02020603050405020304" pitchFamily="18" charset="0"/>
                          <a:cs typeface="Times New Roman" panose="02020603050405020304" pitchFamily="18" charset="0"/>
                        </a:rPr>
                        <a:t>Technology</a:t>
                      </a:r>
                      <a:endParaRPr lang="en-US" sz="1400" dirty="0">
                        <a:solidFill>
                          <a:srgbClr val="FF0000"/>
                        </a:solidFill>
                        <a:effectLst/>
                        <a:latin typeface="Times New Roman" panose="02020603050405020304" pitchFamily="18" charset="0"/>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CO1</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3</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CO2</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3</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3</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r>
                        <a:rPr lang="en-US" sz="1250" b="0" dirty="0" smtClean="0">
                          <a:solidFill>
                            <a:srgbClr val="FF0000"/>
                          </a:solidFill>
                          <a:latin typeface="Times New Roman" pitchFamily="18" charset="0"/>
                          <a:cs typeface="Times New Roman" pitchFamily="18" charset="0"/>
                        </a:rPr>
                        <a:t>-</a:t>
                      </a:r>
                      <a:endParaRPr lang="en-US" sz="1250" b="0" dirty="0">
                        <a:solidFill>
                          <a:srgbClr val="FF0000"/>
                        </a:solidFill>
                        <a:latin typeface="Times New Roman" pitchFamily="18" charset="0"/>
                        <a:cs typeface="Times New Roman"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CO3</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3</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ea typeface="+mn-ea"/>
                          <a:cs typeface="Times New Roman" panose="02020603050405020304" pitchFamily="18" charset="0"/>
                        </a:rPr>
                        <a:t>3</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r>
                        <a:rPr lang="en-US" sz="1250" b="0" dirty="0" smtClean="0">
                          <a:solidFill>
                            <a:srgbClr val="FF0000"/>
                          </a:solidFill>
                          <a:latin typeface="Times New Roman" pitchFamily="18" charset="0"/>
                          <a:cs typeface="Times New Roman" pitchFamily="18" charset="0"/>
                        </a:rPr>
                        <a:t>-</a:t>
                      </a:r>
                      <a:endParaRPr lang="en-US" sz="1250" b="0" dirty="0">
                        <a:solidFill>
                          <a:srgbClr val="FF0000"/>
                        </a:solidFill>
                        <a:latin typeface="Times New Roman" pitchFamily="18" charset="0"/>
                        <a:cs typeface="Times New Roman"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solidFill>
                            <a:srgbClr val="FF0000"/>
                          </a:solidFill>
                          <a:effectLst/>
                          <a:latin typeface="Times New Roman" panose="02020603050405020304" pitchFamily="18" charset="0"/>
                          <a:cs typeface="Times New Roman" panose="02020603050405020304" pitchFamily="18" charset="0"/>
                        </a:rPr>
                        <a:t>-</a:t>
                      </a:r>
                      <a:endParaRPr lang="en-US" sz="1250" b="1">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r>
              <a:tr h="179832">
                <a:tc vMerge="1">
                  <a:txBody>
                    <a:bodyPr/>
                    <a:lstStyle/>
                    <a:p>
                      <a:endParaRPr lang="en-US"/>
                    </a:p>
                  </a:txBody>
                  <a:tcPr/>
                </a:tc>
                <a:tc>
                  <a:txBody>
                    <a:bodyPr/>
                    <a:lstStyle/>
                    <a:p>
                      <a:pPr marL="0" marR="0" algn="ctr">
                        <a:lnSpc>
                          <a:spcPct val="115000"/>
                        </a:lnSpc>
                        <a:spcBef>
                          <a:spcPts val="0"/>
                        </a:spcBef>
                        <a:spcAft>
                          <a:spcPts val="0"/>
                        </a:spcAft>
                      </a:pPr>
                      <a:r>
                        <a:rPr lang="en-US" sz="1250" b="1" dirty="0">
                          <a:solidFill>
                            <a:srgbClr val="FF0000"/>
                          </a:solidFill>
                          <a:effectLst/>
                          <a:latin typeface="Times New Roman" panose="02020603050405020304" pitchFamily="18" charset="0"/>
                          <a:cs typeface="Times New Roman" panose="02020603050405020304" pitchFamily="18" charset="0"/>
                        </a:rPr>
                        <a:t>CO4</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r>
                        <a:rPr lang="en-US" sz="1250" b="1" dirty="0" smtClean="0">
                          <a:solidFill>
                            <a:srgbClr val="FF0000"/>
                          </a:solidFill>
                          <a:latin typeface="Times New Roman" pitchFamily="18" charset="0"/>
                          <a:cs typeface="Times New Roman" pitchFamily="18" charset="0"/>
                        </a:rPr>
                        <a:t>3</a:t>
                      </a:r>
                      <a:endParaRPr lang="en-US" sz="1250" b="1" dirty="0">
                        <a:solidFill>
                          <a:srgbClr val="FF0000"/>
                        </a:solidFill>
                        <a:latin typeface="Times New Roman" pitchFamily="18" charset="0"/>
                        <a:cs typeface="Times New Roman"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cs typeface="Times New Roman" panose="02020603050405020304" pitchFamily="18" charset="0"/>
                        </a:rPr>
                        <a:t>3</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solidFill>
                            <a:srgbClr val="FF0000"/>
                          </a:solidFill>
                          <a:effectLst/>
                          <a:latin typeface="Times New Roman" panose="02020603050405020304" pitchFamily="18" charset="0"/>
                          <a:cs typeface="Times New Roman" panose="02020603050405020304" pitchFamily="18" charset="0"/>
                        </a:rPr>
                        <a:t>-</a:t>
                      </a:r>
                      <a:endParaRPr lang="en-US" sz="1250" b="1" dirty="0">
                        <a:solidFill>
                          <a:srgbClr val="FF0000"/>
                        </a:solidFill>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3">
                  <a:txBody>
                    <a:bodyPr/>
                    <a:lstStyle/>
                    <a:p>
                      <a:pPr marL="0" marR="0">
                        <a:lnSpc>
                          <a:spcPct val="115000"/>
                        </a:lnSpc>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Hydrology and</a:t>
                      </a:r>
                      <a:r>
                        <a:rPr lang="en-US" sz="1400" baseline="0" dirty="0" smtClean="0">
                          <a:effectLst/>
                          <a:latin typeface="Times New Roman" panose="02020603050405020304" pitchFamily="18" charset="0"/>
                          <a:cs typeface="Times New Roman" panose="02020603050405020304" pitchFamily="18" charset="0"/>
                        </a:rPr>
                        <a:t> water resources</a:t>
                      </a:r>
                      <a:endParaRPr lang="en-US" sz="1400" dirty="0">
                        <a:effectLst/>
                        <a:latin typeface="Times New Roman" panose="02020603050405020304" pitchFamily="18" charset="0"/>
                        <a:cs typeface="Times New Roman" panose="02020603050405020304" pitchFamily="18" charset="0"/>
                      </a:endParaRPr>
                    </a:p>
                  </a:txBody>
                  <a:tcPr marL="53366" marR="53366" marT="0" marB="0" anchor="ctr">
                    <a:solidFill>
                      <a:schemeClr val="bg2">
                        <a:lumMod val="90000"/>
                      </a:schemeClr>
                    </a:solidFill>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CO1</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CO2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102870">
                <a:tc vMerge="1">
                  <a:txBody>
                    <a:bodyPr/>
                    <a:lstStyle/>
                    <a:p>
                      <a:endParaRPr lang="en-US"/>
                    </a:p>
                  </a:txBody>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4">
                  <a:txBody>
                    <a:bodyPr/>
                    <a:lstStyle/>
                    <a:p>
                      <a:pPr marL="0" marR="0">
                        <a:lnSpc>
                          <a:spcPct val="115000"/>
                        </a:lnSpc>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Quantity Surveying and Costing</a:t>
                      </a:r>
                      <a:endParaRPr lang="en-US" sz="1400" dirty="0">
                        <a:effectLst/>
                        <a:latin typeface="Times New Roman" panose="02020603050405020304" pitchFamily="18" charset="0"/>
                        <a:cs typeface="Times New Roman" panose="02020603050405020304" pitchFamily="18" charset="0"/>
                      </a:endParaRPr>
                    </a:p>
                  </a:txBody>
                  <a:tcPr marL="53366" marR="53366" marT="0" marB="0" anchor="ctr">
                    <a:solidFill>
                      <a:schemeClr val="bg1">
                        <a:alpha val="20000"/>
                      </a:schemeClr>
                    </a:solidFill>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CO1</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smtClean="0">
                          <a:effectLst/>
                          <a:latin typeface="Times New Roman" panose="02020603050405020304" pitchFamily="18" charset="0"/>
                          <a:cs typeface="Times New Roman" panose="02020603050405020304" pitchFamily="18" charset="0"/>
                        </a:rPr>
                        <a:t>1</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CO3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00406">
                <a:tc vMerge="1">
                  <a:txBody>
                    <a:bodyPr/>
                    <a:lstStyle/>
                    <a:p>
                      <a:endParaRPr lang="en-US"/>
                    </a:p>
                  </a:txBody>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CO4</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4">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Alternate Building Material &amp; </a:t>
                      </a:r>
                      <a:r>
                        <a:rPr lang="en-US" sz="1400" dirty="0" smtClean="0">
                          <a:effectLst/>
                          <a:latin typeface="Times New Roman" panose="02020603050405020304" pitchFamily="18" charset="0"/>
                          <a:cs typeface="Times New Roman" panose="02020603050405020304" pitchFamily="18" charset="0"/>
                        </a:rPr>
                        <a:t>Technology</a:t>
                      </a:r>
                      <a:endParaRPr lang="en-US" sz="1400" dirty="0">
                        <a:effectLst/>
                        <a:latin typeface="Times New Roman" panose="02020603050405020304" pitchFamily="18" charset="0"/>
                        <a:cs typeface="Times New Roman" panose="02020603050405020304" pitchFamily="18" charset="0"/>
                      </a:endParaRPr>
                    </a:p>
                  </a:txBody>
                  <a:tcPr marL="53366" marR="53366" marT="0" marB="0" anchor="ctr">
                    <a:solidFill>
                      <a:schemeClr val="accent2">
                        <a:lumMod val="50000"/>
                        <a:alpha val="20000"/>
                      </a:schemeClr>
                    </a:solidFill>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CO1</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1</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smtClean="0">
                          <a:effectLst/>
                          <a:latin typeface="Times New Roman" panose="02020603050405020304" pitchFamily="18" charset="0"/>
                          <a:ea typeface="Calibri"/>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vMerge="1">
                  <a:txBody>
                    <a:bodyPr/>
                    <a:lstStyle/>
                    <a:p>
                      <a:endParaRPr lang="en-US"/>
                    </a:p>
                  </a:txBody>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145542">
                <a:tc vMerge="1">
                  <a:txBody>
                    <a:bodyPr/>
                    <a:lstStyle/>
                    <a:p>
                      <a:endParaRPr lang="en-US"/>
                    </a:p>
                  </a:txBody>
                  <a:tcP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CO4</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3</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smtClean="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2</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2</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dirty="0">
                          <a:effectLst/>
                          <a:latin typeface="Times New Roman" panose="02020603050405020304" pitchFamily="18" charset="0"/>
                          <a:cs typeface="Times New Roman" panose="02020603050405020304" pitchFamily="18" charset="0"/>
                        </a:rPr>
                        <a:t>3</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1000"/>
                        </a:spcAft>
                      </a:pPr>
                      <a:r>
                        <a:rPr lang="en-US" sz="1250" b="1" dirty="0">
                          <a:effectLst/>
                          <a:latin typeface="Times New Roman" panose="02020603050405020304" pitchFamily="18" charset="0"/>
                          <a:cs typeface="Times New Roman" panose="02020603050405020304" pitchFamily="18" charset="0"/>
                        </a:rPr>
                        <a:t>-</a:t>
                      </a:r>
                      <a:endParaRPr lang="en-US" sz="1250" b="1" dirty="0">
                        <a:effectLst/>
                        <a:latin typeface="Times New Roman" panose="02020603050405020304" pitchFamily="18" charset="0"/>
                        <a:ea typeface="Calibri"/>
                        <a:cs typeface="Times New Roman" panose="02020603050405020304" pitchFamily="18" charset="0"/>
                      </a:endParaRPr>
                    </a:p>
                  </a:txBody>
                  <a:tcPr marL="53366" marR="53366" marT="0" marB="0" anchor="ctr"/>
                </a:tc>
                <a:tc>
                  <a:txBody>
                    <a:bodyPr/>
                    <a:lstStyle/>
                    <a:p>
                      <a:pPr marL="0" marR="0" algn="ctr">
                        <a:lnSpc>
                          <a:spcPct val="115000"/>
                        </a:lnSpc>
                        <a:spcBef>
                          <a:spcPts val="0"/>
                        </a:spcBef>
                        <a:spcAft>
                          <a:spcPts val="0"/>
                        </a:spcAft>
                      </a:pPr>
                      <a:r>
                        <a:rPr lang="en-US" sz="1250" b="1">
                          <a:effectLst/>
                          <a:latin typeface="Times New Roman" panose="02020603050405020304" pitchFamily="18" charset="0"/>
                          <a:cs typeface="Times New Roman" panose="02020603050405020304" pitchFamily="18" charset="0"/>
                        </a:rPr>
                        <a:t>-</a:t>
                      </a:r>
                      <a:endParaRPr lang="en-US" sz="1250" b="1">
                        <a:effectLst/>
                        <a:latin typeface="Times New Roman" panose="02020603050405020304" pitchFamily="18" charset="0"/>
                        <a:ea typeface="Calibri"/>
                        <a:cs typeface="Times New Roman" panose="02020603050405020304" pitchFamily="18" charset="0"/>
                      </a:endParaRPr>
                    </a:p>
                  </a:txBody>
                  <a:tcPr marL="53366" marR="53366" marT="0" marB="0" anchor="ctr"/>
                </a:tc>
              </a:tr>
              <a:tr h="222190">
                <a:tc rowSpan="4">
                  <a:txBody>
                    <a:bodyPr/>
                    <a:lstStyle/>
                    <a:p>
                      <a:pPr marL="0" marR="0" algn="l" rtl="0" eaLnBrk="1" latinLnBrk="0" hangingPunct="1">
                        <a:lnSpc>
                          <a:spcPct val="115000"/>
                        </a:lnSpc>
                        <a:spcBef>
                          <a:spcPts val="0"/>
                        </a:spcBef>
                        <a:spcAft>
                          <a:spcPts val="0"/>
                        </a:spcAft>
                      </a:pPr>
                      <a:r>
                        <a:rPr kumimoji="0" lang="en-US" sz="1400" b="1" kern="1200" dirty="0" smtClean="0">
                          <a:solidFill>
                            <a:schemeClr val="tx1"/>
                          </a:solidFill>
                          <a:effectLst/>
                          <a:latin typeface="Times New Roman" panose="02020603050405020304" pitchFamily="18" charset="0"/>
                          <a:ea typeface="+mn-ea"/>
                          <a:cs typeface="Times New Roman" panose="02020603050405020304" pitchFamily="18" charset="0"/>
                        </a:rPr>
                        <a:t>Major Project Phase II</a:t>
                      </a:r>
                      <a:endParaRPr kumimoji="0" lang="en-US" sz="14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alpha val="20000"/>
                      </a:schemeClr>
                    </a:solidFill>
                  </a:tcPr>
                </a:tc>
                <a:tc>
                  <a:txBody>
                    <a:bodyPr/>
                    <a:lstStyle/>
                    <a:p>
                      <a:pPr marL="0" marR="0" algn="ctr" rtl="0" eaLnBrk="1" latinLnBrk="0" hangingPunct="1">
                        <a:lnSpc>
                          <a:spcPct val="115000"/>
                        </a:lnSpc>
                        <a:spcBef>
                          <a:spcPts val="0"/>
                        </a:spcBef>
                        <a:spcAft>
                          <a:spcPts val="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CO1</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3</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r>
              <a:tr h="20022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CO2</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3</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3</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a:solidFill>
                            <a:schemeClr val="tx1"/>
                          </a:solidFill>
                          <a:effectLst/>
                          <a:latin typeface="Times New Roman" panose="02020603050405020304" pitchFamily="18" charset="0"/>
                          <a:ea typeface="+mn-ea"/>
                          <a:cs typeface="Times New Roman" panose="02020603050405020304" pitchFamily="18" charset="0"/>
                        </a:rPr>
                        <a:t>-</a:t>
                      </a: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r>
              <a:tr h="200226">
                <a:tc vMerge="1">
                  <a:txBody>
                    <a:bodyPr/>
                    <a:lstStyle/>
                    <a:p>
                      <a:pPr marL="0" marR="0" algn="l" rtl="0" eaLnBrk="1" latinLnBrk="0" hangingPunct="1">
                        <a:lnSpc>
                          <a:spcPct val="115000"/>
                        </a:lnSpc>
                        <a:spcBef>
                          <a:spcPts val="0"/>
                        </a:spcBef>
                        <a:spcAft>
                          <a:spcPts val="0"/>
                        </a:spcAft>
                      </a:pPr>
                      <a:endParaRPr kumimoji="0" lang="en-US" sz="12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CO3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r>
              <a:tr h="200226">
                <a:tc vMerge="1">
                  <a:txBody>
                    <a:bodyPr/>
                    <a:lstStyle/>
                    <a:p>
                      <a:pPr marL="0" marR="0" algn="l" rtl="0" eaLnBrk="1" latinLnBrk="0" hangingPunct="1">
                        <a:lnSpc>
                          <a:spcPct val="115000"/>
                        </a:lnSpc>
                        <a:spcBef>
                          <a:spcPts val="0"/>
                        </a:spcBef>
                        <a:spcAft>
                          <a:spcPts val="0"/>
                        </a:spcAft>
                      </a:pPr>
                      <a:endParaRPr kumimoji="0" lang="en-US" sz="12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CO4</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3</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2</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algn="ctr" rtl="0" eaLnBrk="1" latinLnBrk="0" hangingPunct="1">
                        <a:lnSpc>
                          <a:spcPct val="115000"/>
                        </a:lnSpc>
                        <a:spcBef>
                          <a:spcPts val="0"/>
                        </a:spcBef>
                        <a:spcAft>
                          <a:spcPts val="1000"/>
                        </a:spcAft>
                      </a:pPr>
                      <a:r>
                        <a:rPr kumimoji="0" lang="en-US" sz="1250" b="1" kern="1200" dirty="0" smtClean="0">
                          <a:solidFill>
                            <a:schemeClr val="tx1"/>
                          </a:solidFill>
                          <a:effectLst/>
                          <a:latin typeface="Times New Roman" panose="02020603050405020304" pitchFamily="18" charset="0"/>
                          <a:ea typeface="+mn-ea"/>
                          <a:cs typeface="Times New Roman" panose="02020603050405020304" pitchFamily="18" charset="0"/>
                        </a:rPr>
                        <a:t>-</a:t>
                      </a:r>
                      <a:endParaRPr kumimoji="0" lang="en-US" sz="125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224835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lgn="ctr">
              <a:buNone/>
            </a:pPr>
            <a:r>
              <a:rPr lang="en-IN" sz="4000" dirty="0" smtClean="0">
                <a:solidFill>
                  <a:srgbClr val="FF0000"/>
                </a:solidFill>
                <a:latin typeface="Times New Roman" panose="02020603050405020304" pitchFamily="18" charset="0"/>
                <a:cs typeface="Times New Roman" panose="02020603050405020304" pitchFamily="18" charset="0"/>
              </a:rPr>
              <a:t>Alignment </a:t>
            </a:r>
            <a:r>
              <a:rPr lang="en-IN" sz="4000" dirty="0">
                <a:solidFill>
                  <a:srgbClr val="FF0000"/>
                </a:solidFill>
                <a:latin typeface="Times New Roman" panose="02020603050405020304" pitchFamily="18" charset="0"/>
                <a:cs typeface="Times New Roman" panose="02020603050405020304" pitchFamily="18" charset="0"/>
              </a:rPr>
              <a:t>of  </a:t>
            </a:r>
            <a:r>
              <a:rPr lang="en-IN" sz="4000" dirty="0" smtClean="0">
                <a:solidFill>
                  <a:srgbClr val="FF0000"/>
                </a:solidFill>
                <a:latin typeface="Times New Roman" panose="02020603050405020304" pitchFamily="18" charset="0"/>
                <a:cs typeface="Times New Roman" panose="02020603050405020304" pitchFamily="18" charset="0"/>
              </a:rPr>
              <a:t>Assessment </a:t>
            </a:r>
            <a:r>
              <a:rPr lang="en-IN" sz="4000" dirty="0">
                <a:solidFill>
                  <a:srgbClr val="FF0000"/>
                </a:solidFill>
                <a:latin typeface="Times New Roman" panose="02020603050405020304" pitchFamily="18" charset="0"/>
                <a:cs typeface="Times New Roman" panose="02020603050405020304" pitchFamily="18" charset="0"/>
              </a:rPr>
              <a:t>to </a:t>
            </a:r>
            <a:r>
              <a:rPr lang="en-IN" sz="4000" dirty="0" smtClean="0">
                <a:solidFill>
                  <a:srgbClr val="FF0000"/>
                </a:solidFill>
                <a:latin typeface="Times New Roman" panose="02020603050405020304" pitchFamily="18" charset="0"/>
                <a:cs typeface="Times New Roman" panose="02020603050405020304" pitchFamily="18" charset="0"/>
              </a:rPr>
              <a:t>COs </a:t>
            </a:r>
            <a:r>
              <a:rPr lang="en-IN" sz="4000" dirty="0">
                <a:solidFill>
                  <a:srgbClr val="FF0000"/>
                </a:solidFill>
                <a:latin typeface="Times New Roman" panose="02020603050405020304" pitchFamily="18" charset="0"/>
                <a:cs typeface="Times New Roman" panose="02020603050405020304" pitchFamily="18" charset="0"/>
              </a:rPr>
              <a:t>and hence </a:t>
            </a:r>
            <a:r>
              <a:rPr lang="en-IN" sz="4000" dirty="0" smtClean="0">
                <a:solidFill>
                  <a:srgbClr val="FF0000"/>
                </a:solidFill>
                <a:latin typeface="Times New Roman" panose="02020603050405020304" pitchFamily="18" charset="0"/>
                <a:cs typeface="Times New Roman" panose="02020603050405020304" pitchFamily="18" charset="0"/>
              </a:rPr>
              <a:t>to POs…Example</a:t>
            </a:r>
            <a:r>
              <a:rPr lang="en-IN" sz="6000" dirty="0" smtClean="0">
                <a:solidFill>
                  <a:srgbClr val="FF0000"/>
                </a:solidFill>
                <a:latin typeface="Times New Roman" panose="02020603050405020304" pitchFamily="18" charset="0"/>
                <a:cs typeface="Times New Roman" panose="02020603050405020304" pitchFamily="18" charset="0"/>
              </a:rPr>
              <a:t>.</a:t>
            </a:r>
            <a:r>
              <a:rPr lang="en-IN" sz="4800" dirty="0">
                <a:latin typeface="Times New Roman" panose="02020603050405020304" pitchFamily="18" charset="0"/>
                <a:cs typeface="Times New Roman" panose="02020603050405020304" pitchFamily="18" charset="0"/>
              </a:rPr>
              <a:t/>
            </a:r>
            <a:br>
              <a:rPr lang="en-IN" sz="4800" dirty="0">
                <a:latin typeface="Times New Roman" panose="02020603050405020304" pitchFamily="18" charset="0"/>
                <a:cs typeface="Times New Roman" panose="02020603050405020304" pitchFamily="18" charset="0"/>
              </a:rPr>
            </a:br>
            <a:endParaRPr lang="en-IN" sz="4800" dirty="0"/>
          </a:p>
        </p:txBody>
      </p:sp>
    </p:spTree>
    <p:extLst>
      <p:ext uri="{BB962C8B-B14F-4D97-AF65-F5344CB8AC3E}">
        <p14:creationId xmlns:p14="http://schemas.microsoft.com/office/powerpoint/2010/main" val="32785953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304800"/>
            <a:ext cx="8305800" cy="43088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solidFill>
                  <a:srgbClr val="0000FF"/>
                </a:solidFill>
                <a:latin typeface="Cambria" panose="02040503050406030204" pitchFamily="18" charset="0"/>
              </a:rPr>
              <a:t>Course:- </a:t>
            </a:r>
            <a:r>
              <a:rPr lang="en-IN" sz="2200" b="1" dirty="0">
                <a:solidFill>
                  <a:srgbClr val="0000FF"/>
                </a:solidFill>
                <a:latin typeface="Cambria" panose="02040503050406030204" pitchFamily="18" charset="0"/>
              </a:rPr>
              <a:t>Concrete Technology</a:t>
            </a:r>
            <a:r>
              <a:rPr lang="en-US" sz="2200" b="1" dirty="0">
                <a:solidFill>
                  <a:srgbClr val="0000FF"/>
                </a:solidFill>
                <a:latin typeface="Cambria" panose="02040503050406030204" pitchFamily="18" charset="0"/>
              </a:rPr>
              <a:t> </a:t>
            </a:r>
            <a:r>
              <a:rPr lang="en-US" sz="2200" b="1" dirty="0" smtClean="0">
                <a:solidFill>
                  <a:srgbClr val="0000FF"/>
                </a:solidFill>
                <a:latin typeface="Cambria" panose="02040503050406030204" pitchFamily="18" charset="0"/>
              </a:rPr>
              <a:t>Example-1</a:t>
            </a:r>
            <a:endParaRPr lang="en-US" sz="2200" dirty="0">
              <a:solidFill>
                <a:srgbClr val="0000FF"/>
              </a:solidFill>
              <a:latin typeface="Cambria" panose="02040503050406030204" pitchFamily="18" charset="0"/>
            </a:endParaRPr>
          </a:p>
        </p:txBody>
      </p:sp>
      <p:sp>
        <p:nvSpPr>
          <p:cNvPr id="5" name="Rectangle 4"/>
          <p:cNvSpPr/>
          <p:nvPr/>
        </p:nvSpPr>
        <p:spPr>
          <a:xfrm>
            <a:off x="1295400" y="1016913"/>
            <a:ext cx="8229600" cy="923330"/>
          </a:xfrm>
          <a:prstGeom prst="rect">
            <a:avLst/>
          </a:prstGeom>
        </p:spPr>
        <p:txBody>
          <a:bodyPr wrap="square">
            <a:spAutoFit/>
          </a:bodyPr>
          <a:lstStyle/>
          <a:p>
            <a:r>
              <a:rPr lang="en-IN" sz="3200" b="1" dirty="0">
                <a:solidFill>
                  <a:srgbClr val="FF0000"/>
                </a:solidFill>
                <a:latin typeface="Cambria" panose="02040503050406030204" pitchFamily="18" charset="0"/>
              </a:rPr>
              <a:t>Topic: Mix </a:t>
            </a:r>
            <a:r>
              <a:rPr lang="en-IN" sz="3200" b="1" dirty="0" smtClean="0">
                <a:solidFill>
                  <a:srgbClr val="FF0000"/>
                </a:solidFill>
                <a:latin typeface="Cambria" panose="02040503050406030204" pitchFamily="18" charset="0"/>
              </a:rPr>
              <a:t>Proportioning </a:t>
            </a:r>
            <a:r>
              <a:rPr lang="en-IN" sz="2200" b="1" dirty="0" smtClean="0">
                <a:solidFill>
                  <a:srgbClr val="FF0000"/>
                </a:solidFill>
                <a:latin typeface="Cambria" panose="02040503050406030204" pitchFamily="18" charset="0"/>
              </a:rPr>
              <a:t>					</a:t>
            </a:r>
            <a:endParaRPr lang="en-US" sz="2200" dirty="0">
              <a:solidFill>
                <a:srgbClr val="FF0000"/>
              </a:solidFill>
              <a:latin typeface="Cambria" panose="02040503050406030204" pitchFamily="18" charset="0"/>
            </a:endParaRPr>
          </a:p>
        </p:txBody>
      </p:sp>
      <p:sp>
        <p:nvSpPr>
          <p:cNvPr id="6" name="Rectangle 5"/>
          <p:cNvSpPr/>
          <p:nvPr/>
        </p:nvSpPr>
        <p:spPr>
          <a:xfrm>
            <a:off x="1295400" y="1752600"/>
            <a:ext cx="8534400" cy="4524315"/>
          </a:xfrm>
          <a:prstGeom prst="rect">
            <a:avLst/>
          </a:prstGeom>
        </p:spPr>
        <p:txBody>
          <a:bodyPr wrap="square">
            <a:spAutoFit/>
          </a:bodyPr>
          <a:lstStyle/>
          <a:p>
            <a:pPr algn="just"/>
            <a:r>
              <a:rPr lang="en-IN" sz="3600" dirty="0" smtClean="0">
                <a:latin typeface="Times New Roman" panose="02020603050405020304" pitchFamily="18" charset="0"/>
                <a:cs typeface="Times New Roman" panose="02020603050405020304" pitchFamily="18" charset="0"/>
              </a:rPr>
              <a:t>Mix </a:t>
            </a:r>
            <a:r>
              <a:rPr lang="en-IN" sz="3600" dirty="0">
                <a:latin typeface="Times New Roman" panose="02020603050405020304" pitchFamily="18" charset="0"/>
                <a:cs typeface="Times New Roman" panose="02020603050405020304" pitchFamily="18" charset="0"/>
              </a:rPr>
              <a:t>proportioning is a process of arriving at suitable proportions of concrete ingredients based on their characteristics to achieve desired strength and durability characteristics of concrete. Here, students will have the freedom of selecting different types of cements, aggregates, admixtures to arrive at a given grade of concrete say M40. </a:t>
            </a:r>
            <a:endParaRPr lang="en-IN"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615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638"/>
            <a:ext cx="8122920" cy="182562"/>
          </a:xfrm>
        </p:spPr>
        <p:txBody>
          <a:bodyPr>
            <a:normAutofit fontScale="90000"/>
          </a:bodyPr>
          <a:lstStyle/>
          <a:p>
            <a:r>
              <a:rPr lang="en-IN" dirty="0" smtClean="0"/>
              <a:t>Contd.,</a:t>
            </a:r>
            <a:endParaRPr lang="en-IN" dirty="0"/>
          </a:p>
        </p:txBody>
      </p:sp>
      <p:sp>
        <p:nvSpPr>
          <p:cNvPr id="3" name="Content Placeholder 2"/>
          <p:cNvSpPr>
            <a:spLocks noGrp="1"/>
          </p:cNvSpPr>
          <p:nvPr>
            <p:ph idx="1"/>
          </p:nvPr>
        </p:nvSpPr>
        <p:spPr>
          <a:xfrm>
            <a:off x="1219200" y="1143000"/>
            <a:ext cx="8535162" cy="5410200"/>
          </a:xfrm>
        </p:spPr>
        <p:txBody>
          <a:bodyPr>
            <a:normAutofit/>
          </a:bodyPr>
          <a:lstStyle/>
          <a:p>
            <a:pPr algn="just"/>
            <a:r>
              <a:rPr lang="en-IN" sz="4000" dirty="0">
                <a:latin typeface="Times New Roman" panose="02020603050405020304" pitchFamily="18" charset="0"/>
                <a:cs typeface="Times New Roman" panose="02020603050405020304" pitchFamily="18" charset="0"/>
              </a:rPr>
              <a:t>To introduce complexity, students can be asked to provide solutions for the same M40 grade concrete but to be used in different field conditions such as </a:t>
            </a:r>
            <a:r>
              <a:rPr lang="en-IN" sz="4000" dirty="0">
                <a:solidFill>
                  <a:srgbClr val="C00000"/>
                </a:solidFill>
                <a:latin typeface="Times New Roman" panose="02020603050405020304" pitchFamily="18" charset="0"/>
                <a:cs typeface="Times New Roman" panose="02020603050405020304" pitchFamily="18" charset="0"/>
              </a:rPr>
              <a:t>Hot weather concreting</a:t>
            </a:r>
            <a:r>
              <a:rPr lang="en-IN" sz="4000" dirty="0">
                <a:latin typeface="Times New Roman" panose="02020603050405020304" pitchFamily="18" charset="0"/>
                <a:cs typeface="Times New Roman" panose="02020603050405020304" pitchFamily="18" charset="0"/>
              </a:rPr>
              <a:t>, </a:t>
            </a:r>
            <a:r>
              <a:rPr lang="en-IN" sz="4000" dirty="0" smtClean="0">
                <a:solidFill>
                  <a:srgbClr val="6600CC"/>
                </a:solidFill>
                <a:latin typeface="Times New Roman" panose="02020603050405020304" pitchFamily="18" charset="0"/>
                <a:cs typeface="Times New Roman" panose="02020603050405020304" pitchFamily="18" charset="0"/>
              </a:rPr>
              <a:t>Underwater </a:t>
            </a:r>
            <a:r>
              <a:rPr lang="en-IN" sz="4000" dirty="0">
                <a:solidFill>
                  <a:srgbClr val="6600CC"/>
                </a:solidFill>
                <a:latin typeface="Times New Roman" panose="02020603050405020304" pitchFamily="18" charset="0"/>
                <a:cs typeface="Times New Roman" panose="02020603050405020304" pitchFamily="18" charset="0"/>
              </a:rPr>
              <a:t>concreting</a:t>
            </a:r>
            <a:r>
              <a:rPr lang="en-IN" sz="4000" dirty="0">
                <a:latin typeface="Times New Roman" panose="02020603050405020304" pitchFamily="18" charset="0"/>
                <a:cs typeface="Times New Roman" panose="02020603050405020304" pitchFamily="18" charset="0"/>
              </a:rPr>
              <a:t>, </a:t>
            </a:r>
            <a:r>
              <a:rPr lang="en-IN" sz="4000" dirty="0" smtClean="0">
                <a:solidFill>
                  <a:srgbClr val="993300"/>
                </a:solidFill>
                <a:latin typeface="Times New Roman" panose="02020603050405020304" pitchFamily="18" charset="0"/>
                <a:cs typeface="Times New Roman" panose="02020603050405020304" pitchFamily="18" charset="0"/>
              </a:rPr>
              <a:t>Mass concreting</a:t>
            </a:r>
            <a:r>
              <a:rPr lang="en-IN" sz="4000" dirty="0">
                <a:latin typeface="Times New Roman" panose="02020603050405020304" pitchFamily="18" charset="0"/>
                <a:cs typeface="Times New Roman" panose="02020603050405020304" pitchFamily="18" charset="0"/>
              </a:rPr>
              <a:t>, </a:t>
            </a:r>
            <a:r>
              <a:rPr lang="en-IN" sz="4000" dirty="0">
                <a:solidFill>
                  <a:srgbClr val="A50021"/>
                </a:solidFill>
                <a:latin typeface="Times New Roman" panose="02020603050405020304" pitchFamily="18" charset="0"/>
                <a:cs typeface="Times New Roman" panose="02020603050405020304" pitchFamily="18" charset="0"/>
              </a:rPr>
              <a:t>High early strength</a:t>
            </a:r>
            <a:r>
              <a:rPr lang="en-IN" sz="4000" dirty="0">
                <a:latin typeface="Times New Roman" panose="02020603050405020304" pitchFamily="18" charset="0"/>
                <a:cs typeface="Times New Roman" panose="02020603050405020304" pitchFamily="18" charset="0"/>
              </a:rPr>
              <a:t> requirement in say 3 days.</a:t>
            </a:r>
          </a:p>
          <a:p>
            <a:pPr algn="just"/>
            <a:endParaRPr lang="en-IN" sz="4000" dirty="0"/>
          </a:p>
        </p:txBody>
      </p:sp>
    </p:spTree>
    <p:extLst>
      <p:ext uri="{BB962C8B-B14F-4D97-AF65-F5344CB8AC3E}">
        <p14:creationId xmlns:p14="http://schemas.microsoft.com/office/powerpoint/2010/main" val="2277452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5705" y="381000"/>
            <a:ext cx="8356600" cy="706902"/>
          </a:xfrm>
        </p:spPr>
        <p:txBody>
          <a:bodyPr anchor="ctr">
            <a:normAutofit/>
          </a:bodyPr>
          <a:lstStyle/>
          <a:p>
            <a:r>
              <a:rPr lang="en-US" sz="3000" b="1" dirty="0" smtClean="0">
                <a:solidFill>
                  <a:srgbClr val="FF0000"/>
                </a:solidFill>
                <a:effectLst/>
                <a:latin typeface="Bookman Old Style" panose="02050604050505020204" pitchFamily="18" charset="0"/>
                <a:cs typeface="Times New Roman" panose="02020603050405020304" pitchFamily="18" charset="0"/>
              </a:rPr>
              <a:t>Accreditation Criteria (OBE)</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
        <p:nvSpPr>
          <p:cNvPr id="4" name="Flowchart: Alternate Process 3"/>
          <p:cNvSpPr/>
          <p:nvPr/>
        </p:nvSpPr>
        <p:spPr>
          <a:xfrm>
            <a:off x="1600201" y="1371600"/>
            <a:ext cx="3783330" cy="495300"/>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smtClean="0">
                <a:latin typeface="Cambria" panose="02040503050406030204" pitchFamily="18" charset="0"/>
              </a:rPr>
              <a:t>Vision, Mission and PEOs</a:t>
            </a:r>
            <a:endParaRPr lang="en-US" sz="2000" dirty="0">
              <a:latin typeface="Cambria" panose="02040503050406030204" pitchFamily="18" charset="0"/>
            </a:endParaRPr>
          </a:p>
        </p:txBody>
      </p:sp>
      <p:sp>
        <p:nvSpPr>
          <p:cNvPr id="5" name="Flowchart: Alternate Process 4"/>
          <p:cNvSpPr/>
          <p:nvPr/>
        </p:nvSpPr>
        <p:spPr>
          <a:xfrm>
            <a:off x="1600201" y="2057400"/>
            <a:ext cx="3783330" cy="49530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smtClean="0">
                <a:latin typeface="Cambria" panose="02040503050406030204" pitchFamily="18" charset="0"/>
              </a:rPr>
              <a:t>Programme Outcomes</a:t>
            </a:r>
            <a:endParaRPr lang="en-US" sz="2000" b="1" dirty="0">
              <a:latin typeface="Cambria" panose="02040503050406030204" pitchFamily="18" charset="0"/>
            </a:endParaRPr>
          </a:p>
        </p:txBody>
      </p:sp>
      <p:sp>
        <p:nvSpPr>
          <p:cNvPr id="6" name="Flowchart: Alternate Process 5"/>
          <p:cNvSpPr/>
          <p:nvPr/>
        </p:nvSpPr>
        <p:spPr>
          <a:xfrm>
            <a:off x="1607820" y="3581400"/>
            <a:ext cx="3783330" cy="495300"/>
          </a:xfrm>
          <a:prstGeom prst="flowChartAlternateProcess">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smtClean="0">
                <a:latin typeface="Cambria" panose="02040503050406030204" pitchFamily="18" charset="0"/>
              </a:rPr>
              <a:t>Student Performance </a:t>
            </a:r>
            <a:endParaRPr lang="en-US" sz="2000" dirty="0">
              <a:latin typeface="Cambria" panose="02040503050406030204" pitchFamily="18" charset="0"/>
            </a:endParaRPr>
          </a:p>
        </p:txBody>
      </p:sp>
      <p:sp>
        <p:nvSpPr>
          <p:cNvPr id="7" name="Flowchart: Alternate Process 6"/>
          <p:cNvSpPr/>
          <p:nvPr/>
        </p:nvSpPr>
        <p:spPr>
          <a:xfrm>
            <a:off x="1607820" y="2819400"/>
            <a:ext cx="3783330" cy="49530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dirty="0" smtClean="0">
                <a:latin typeface="Cambria" panose="02040503050406030204" pitchFamily="18" charset="0"/>
              </a:rPr>
              <a:t>Programme Curriculum</a:t>
            </a:r>
            <a:endParaRPr lang="en-US" sz="2000" dirty="0">
              <a:latin typeface="Cambria" panose="02040503050406030204" pitchFamily="18" charset="0"/>
            </a:endParaRPr>
          </a:p>
        </p:txBody>
      </p:sp>
      <p:sp>
        <p:nvSpPr>
          <p:cNvPr id="8" name="Flowchart: Alternate Process 7"/>
          <p:cNvSpPr/>
          <p:nvPr/>
        </p:nvSpPr>
        <p:spPr>
          <a:xfrm>
            <a:off x="1550671" y="4343400"/>
            <a:ext cx="3783330" cy="495300"/>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dirty="0" smtClean="0">
                <a:latin typeface="Cambria" panose="02040503050406030204" pitchFamily="18" charset="0"/>
              </a:rPr>
              <a:t>Faculty Contributions</a:t>
            </a:r>
            <a:endParaRPr lang="en-US" sz="2000" dirty="0">
              <a:latin typeface="Cambria" panose="02040503050406030204" pitchFamily="18" charset="0"/>
            </a:endParaRPr>
          </a:p>
        </p:txBody>
      </p:sp>
      <p:sp>
        <p:nvSpPr>
          <p:cNvPr id="9" name="Flowchart: Alternate Process 8"/>
          <p:cNvSpPr/>
          <p:nvPr/>
        </p:nvSpPr>
        <p:spPr>
          <a:xfrm>
            <a:off x="1550671" y="5067300"/>
            <a:ext cx="3783330" cy="495300"/>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smtClean="0">
                <a:latin typeface="Cambria" panose="02040503050406030204" pitchFamily="18" charset="0"/>
              </a:rPr>
              <a:t>Facilities and Technical Support</a:t>
            </a:r>
            <a:endParaRPr lang="en-US" sz="2000" dirty="0">
              <a:latin typeface="Cambria" panose="02040503050406030204" pitchFamily="18" charset="0"/>
            </a:endParaRPr>
          </a:p>
        </p:txBody>
      </p:sp>
      <p:sp>
        <p:nvSpPr>
          <p:cNvPr id="10" name="Round Same Side Corner Rectangle 9"/>
          <p:cNvSpPr/>
          <p:nvPr/>
        </p:nvSpPr>
        <p:spPr>
          <a:xfrm>
            <a:off x="5688330" y="1333500"/>
            <a:ext cx="3276600" cy="10668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Cambria" panose="02040503050406030204" pitchFamily="18" charset="0"/>
              </a:rPr>
              <a:t>Academic Support Units and Teaching-learning Process</a:t>
            </a:r>
            <a:endParaRPr lang="en-US" sz="2000" dirty="0">
              <a:latin typeface="Cambria" panose="02040503050406030204" pitchFamily="18" charset="0"/>
            </a:endParaRPr>
          </a:p>
        </p:txBody>
      </p:sp>
      <p:sp>
        <p:nvSpPr>
          <p:cNvPr id="11" name="Rounded Rectangle 10"/>
          <p:cNvSpPr/>
          <p:nvPr/>
        </p:nvSpPr>
        <p:spPr>
          <a:xfrm>
            <a:off x="5715001" y="2781300"/>
            <a:ext cx="3276600" cy="1066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dirty="0" smtClean="0">
                <a:latin typeface="Cambria" panose="02040503050406030204" pitchFamily="18" charset="0"/>
              </a:rPr>
              <a:t>Governance, Institutional Support and Financial Resources</a:t>
            </a:r>
            <a:endParaRPr lang="en-US" sz="2000" dirty="0">
              <a:latin typeface="Cambria" panose="02040503050406030204" pitchFamily="18" charset="0"/>
            </a:endParaRPr>
          </a:p>
        </p:txBody>
      </p:sp>
      <p:sp>
        <p:nvSpPr>
          <p:cNvPr id="12" name="Round Diagonal Corner Rectangle 11"/>
          <p:cNvSpPr/>
          <p:nvPr/>
        </p:nvSpPr>
        <p:spPr>
          <a:xfrm>
            <a:off x="5791200" y="4191000"/>
            <a:ext cx="3276600" cy="1066800"/>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latin typeface="Cambria" panose="02040503050406030204" pitchFamily="18" charset="0"/>
              </a:rPr>
              <a:t>Continuous Improvement</a:t>
            </a:r>
            <a:endParaRPr lang="en-US" sz="2000" dirty="0">
              <a:latin typeface="Cambria" panose="02040503050406030204" pitchFamily="18" charset="0"/>
            </a:endParaRPr>
          </a:p>
        </p:txBody>
      </p:sp>
      <p:sp>
        <p:nvSpPr>
          <p:cNvPr id="13" name="Title 1"/>
          <p:cNvSpPr txBox="1">
            <a:spLocks/>
          </p:cNvSpPr>
          <p:nvPr/>
        </p:nvSpPr>
        <p:spPr>
          <a:xfrm>
            <a:off x="1155705" y="1219200"/>
            <a:ext cx="8356600" cy="52578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Tree>
    <p:extLst>
      <p:ext uri="{BB962C8B-B14F-4D97-AF65-F5344CB8AC3E}">
        <p14:creationId xmlns:p14="http://schemas.microsoft.com/office/powerpoint/2010/main" val="1644922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5" y="274638"/>
            <a:ext cx="8535162" cy="1858962"/>
          </a:xfrm>
        </p:spPr>
        <p:txBody>
          <a:bodyPr>
            <a:normAutofit/>
          </a:bodyPr>
          <a:lstStyle/>
          <a:p>
            <a:pPr marL="914400" indent="-914400" algn="just"/>
            <a:r>
              <a:rPr lang="en-IN" sz="2200" dirty="0" smtClean="0">
                <a:effectLst/>
                <a:latin typeface="Times New Roman" panose="02020603050405020304" pitchFamily="18" charset="0"/>
                <a:cs typeface="Times New Roman" panose="02020603050405020304" pitchFamily="18" charset="0"/>
              </a:rPr>
              <a:t>PO1:</a:t>
            </a:r>
            <a:r>
              <a:rPr lang="en-IN" dirty="0" smtClean="0"/>
              <a:t>	</a:t>
            </a:r>
            <a:r>
              <a:rPr lang="en-US" sz="2200" b="1" dirty="0" smtClean="0">
                <a:solidFill>
                  <a:srgbClr val="0000FF"/>
                </a:solidFill>
                <a:latin typeface="Times New Roman" panose="02020603050405020304" pitchFamily="18" charset="0"/>
                <a:cs typeface="Times New Roman" panose="02020603050405020304" pitchFamily="18" charset="0"/>
              </a:rPr>
              <a:t>Engineering Knowledge</a:t>
            </a:r>
            <a:r>
              <a:rPr lang="en-US" sz="2200" dirty="0" smtClean="0">
                <a:solidFill>
                  <a:srgbClr val="0000FF"/>
                </a:solidFill>
                <a:latin typeface="Times New Roman" panose="02020603050405020304" pitchFamily="18" charset="0"/>
                <a:cs typeface="Times New Roman" panose="02020603050405020304" pitchFamily="18" charset="0"/>
              </a:rPr>
              <a:t>: </a:t>
            </a:r>
            <a:r>
              <a:rPr lang="en-US" sz="2200" b="1" i="1" dirty="0" smtClean="0">
                <a:solidFill>
                  <a:schemeClr val="tx1"/>
                </a:solidFill>
                <a:effectLst/>
                <a:latin typeface="Times New Roman" panose="02020603050405020304" pitchFamily="18" charset="0"/>
                <a:cs typeface="Times New Roman" panose="02020603050405020304" pitchFamily="18" charset="0"/>
              </a:rPr>
              <a:t>Apply</a:t>
            </a:r>
            <a:r>
              <a:rPr lang="en-US" sz="2200" b="1" i="1" dirty="0" smtClean="0">
                <a:solidFill>
                  <a:srgbClr val="FF0000"/>
                </a:solidFill>
                <a:effectLst/>
                <a:latin typeface="Times New Roman" panose="02020603050405020304" pitchFamily="18" charset="0"/>
                <a:cs typeface="Times New Roman" panose="02020603050405020304" pitchFamily="18" charset="0"/>
              </a:rPr>
              <a:t> the knowledge of mathematics, science, engineering fundamentals, and an engineering specialization to the solution of complex engineering problems</a:t>
            </a:r>
            <a:br>
              <a:rPr lang="en-US" sz="2200" b="1" i="1" dirty="0" smtClean="0">
                <a:solidFill>
                  <a:srgbClr val="FF0000"/>
                </a:solidFill>
                <a:effectLst/>
                <a:latin typeface="Times New Roman" panose="02020603050405020304" pitchFamily="18" charset="0"/>
                <a:cs typeface="Times New Roman" panose="02020603050405020304" pitchFamily="18" charset="0"/>
              </a:rPr>
            </a:br>
            <a:endParaRPr lang="en-IN" sz="2200" b="1" i="1" dirty="0">
              <a:solidFill>
                <a:srgbClr val="FF0000"/>
              </a:solidFill>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4686390"/>
              </p:ext>
            </p:extLst>
          </p:nvPr>
        </p:nvGraphicFramePr>
        <p:xfrm>
          <a:off x="1066800" y="2057400"/>
          <a:ext cx="8458200" cy="4846320"/>
        </p:xfrm>
        <a:graphic>
          <a:graphicData uri="http://schemas.openxmlformats.org/drawingml/2006/table">
            <a:tbl>
              <a:tblPr firstRow="1" bandRow="1">
                <a:tableStyleId>{5C22544A-7EE6-4342-B048-85BDC9FD1C3A}</a:tableStyleId>
              </a:tblPr>
              <a:tblGrid>
                <a:gridCol w="5638800"/>
                <a:gridCol w="2819400"/>
              </a:tblGrid>
              <a:tr h="1645222">
                <a:tc gridSpan="2">
                  <a:txBody>
                    <a:bodyPr/>
                    <a:lstStyle/>
                    <a:p>
                      <a:pPr algn="just">
                        <a:lnSpc>
                          <a:spcPct val="150000"/>
                        </a:lnSpc>
                      </a:pPr>
                      <a:r>
                        <a:rPr lang="en-IN" sz="2000" dirty="0" smtClean="0">
                          <a:solidFill>
                            <a:srgbClr val="A50021"/>
                          </a:solidFill>
                          <a:latin typeface="Times New Roman" panose="02020603050405020304" pitchFamily="18" charset="0"/>
                          <a:cs typeface="Times New Roman" panose="02020603050405020304" pitchFamily="18" charset="0"/>
                        </a:rPr>
                        <a:t>Example Situation 1:</a:t>
                      </a:r>
                      <a:endParaRPr lang="en-US" sz="2000" dirty="0" smtClean="0">
                        <a:solidFill>
                          <a:srgbClr val="A50021"/>
                        </a:solidFill>
                        <a:latin typeface="Times New Roman" panose="02020603050405020304" pitchFamily="18" charset="0"/>
                        <a:cs typeface="Times New Roman" panose="02020603050405020304" pitchFamily="18" charset="0"/>
                      </a:endParaRPr>
                    </a:p>
                    <a:p>
                      <a:pPr algn="just">
                        <a:lnSpc>
                          <a:spcPct val="150000"/>
                        </a:lnSpc>
                      </a:pPr>
                      <a:r>
                        <a:rPr lang="en-IN" sz="2000" b="1" dirty="0" smtClean="0">
                          <a:solidFill>
                            <a:srgbClr val="FF0000"/>
                          </a:solidFill>
                          <a:latin typeface="Times New Roman" panose="02020603050405020304" pitchFamily="18" charset="0"/>
                          <a:cs typeface="Times New Roman" panose="02020603050405020304" pitchFamily="18" charset="0"/>
                        </a:rPr>
                        <a:t>CO3</a:t>
                      </a:r>
                      <a:r>
                        <a:rPr lang="en-IN" sz="2000" b="1" dirty="0" smtClean="0">
                          <a:solidFill>
                            <a:schemeClr val="tx1"/>
                          </a:solidFill>
                          <a:latin typeface="Times New Roman" panose="02020603050405020304" pitchFamily="18" charset="0"/>
                          <a:cs typeface="Times New Roman" panose="02020603050405020304" pitchFamily="18" charset="0"/>
                        </a:rPr>
                        <a:t>: 	</a:t>
                      </a:r>
                      <a:r>
                        <a:rPr lang="en-IN" sz="2400" b="1" dirty="0" smtClean="0">
                          <a:solidFill>
                            <a:schemeClr val="tx1"/>
                          </a:solidFill>
                          <a:latin typeface="Times New Roman" panose="02020603050405020304" pitchFamily="18" charset="0"/>
                          <a:cs typeface="Times New Roman" panose="02020603050405020304" pitchFamily="18" charset="0"/>
                        </a:rPr>
                        <a:t>Able to understand mix proportioning techniques for           field applications.</a:t>
                      </a:r>
                      <a:endParaRPr lang="en-US" sz="240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hMerge="1">
                  <a:txBody>
                    <a:bodyPr/>
                    <a:lstStyle/>
                    <a:p>
                      <a:endParaRPr lang="en-IN" dirty="0"/>
                    </a:p>
                  </a:txBody>
                  <a:tcPr/>
                </a:tc>
              </a:tr>
              <a:tr h="1097978">
                <a:tc gridSpan="2">
                  <a:txBody>
                    <a:bodyPr/>
                    <a:lstStyle/>
                    <a:p>
                      <a:pPr algn="just">
                        <a:lnSpc>
                          <a:spcPct val="150000"/>
                        </a:lnSpc>
                      </a:pPr>
                      <a:r>
                        <a:rPr lang="en-IN" sz="2000" dirty="0" smtClean="0">
                          <a:latin typeface="Times New Roman" panose="02020603050405020304" pitchFamily="18" charset="0"/>
                          <a:cs typeface="Times New Roman" panose="02020603050405020304" pitchFamily="18" charset="0"/>
                        </a:rPr>
                        <a:t>Assessment for CO3: (Question in Tests)</a:t>
                      </a:r>
                    </a:p>
                    <a:p>
                      <a:pPr algn="just">
                        <a:lnSpc>
                          <a:spcPct val="150000"/>
                        </a:lnSpc>
                      </a:pPr>
                      <a:r>
                        <a:rPr lang="en-IN" sz="2400" b="1" dirty="0" smtClean="0">
                          <a:solidFill>
                            <a:srgbClr val="0000FF"/>
                          </a:solidFill>
                          <a:latin typeface="Times New Roman" panose="02020603050405020304" pitchFamily="18" charset="0"/>
                          <a:cs typeface="Times New Roman" panose="02020603050405020304" pitchFamily="18" charset="0"/>
                        </a:rPr>
                        <a:t>            Briefly explain the various methods of mix proportioning techniques</a:t>
                      </a:r>
                      <a:r>
                        <a:rPr lang="en-IN" sz="2000" b="1" dirty="0" smtClean="0">
                          <a:solidFill>
                            <a:srgbClr val="0000FF"/>
                          </a:solidFill>
                          <a:latin typeface="Times New Roman" panose="02020603050405020304" pitchFamily="18" charset="0"/>
                          <a:cs typeface="Times New Roman" panose="02020603050405020304" pitchFamily="18" charset="0"/>
                        </a:rPr>
                        <a:t>.</a:t>
                      </a:r>
                    </a:p>
                  </a:txBody>
                  <a:tcPr/>
                </a:tc>
                <a:tc hMerge="1">
                  <a:txBody>
                    <a:bodyPr/>
                    <a:lstStyle/>
                    <a:p>
                      <a:endParaRPr lang="en-IN" dirty="0"/>
                    </a:p>
                  </a:txBody>
                  <a:tcPr/>
                </a:tc>
              </a:tr>
              <a:tr h="1131090">
                <a:tc>
                  <a:txBody>
                    <a:bodyPr/>
                    <a:lstStyle/>
                    <a:p>
                      <a:pPr marL="342900" indent="-342900">
                        <a:buFont typeface="Arial" pitchFamily="34" charset="0"/>
                        <a:buChar char="•"/>
                      </a:pPr>
                      <a:r>
                        <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rPr>
                        <a:t>Does</a:t>
                      </a:r>
                      <a:r>
                        <a:rPr kumimoji="0" lang="en-US" sz="2400" b="1" i="1" kern="1200" baseline="0" dirty="0" smtClean="0">
                          <a:solidFill>
                            <a:srgbClr val="FF0000"/>
                          </a:solidFill>
                          <a:effectLst/>
                          <a:latin typeface="Times New Roman" panose="02020603050405020304" pitchFamily="18" charset="0"/>
                          <a:ea typeface="+mj-ea"/>
                          <a:cs typeface="Times New Roman" panose="02020603050405020304" pitchFamily="18" charset="0"/>
                        </a:rPr>
                        <a:t> this </a:t>
                      </a:r>
                      <a:r>
                        <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rPr>
                        <a:t>CO reflects</a:t>
                      </a:r>
                      <a:r>
                        <a:rPr kumimoji="0" lang="en-US" sz="2400" b="1" i="1" kern="1200" baseline="0" dirty="0" smtClean="0">
                          <a:solidFill>
                            <a:srgbClr val="FF0000"/>
                          </a:solidFill>
                          <a:effectLst/>
                          <a:latin typeface="Times New Roman" panose="02020603050405020304" pitchFamily="18" charset="0"/>
                          <a:ea typeface="+mj-ea"/>
                          <a:cs typeface="Times New Roman" panose="02020603050405020304" pitchFamily="18" charset="0"/>
                        </a:rPr>
                        <a:t> the intended measurement from PO1?</a:t>
                      </a:r>
                      <a:endPar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endParaRPr>
                    </a:p>
                    <a:p>
                      <a:pPr marL="342900" indent="-342900">
                        <a:buFont typeface="Arial" pitchFamily="34" charset="0"/>
                        <a:buChar char="•"/>
                      </a:pPr>
                      <a:r>
                        <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rPr>
                        <a:t>Does the assessment</a:t>
                      </a:r>
                      <a:r>
                        <a:rPr kumimoji="0" lang="en-US" sz="2400" b="1" i="1" kern="1200" baseline="0" dirty="0" smtClean="0">
                          <a:solidFill>
                            <a:srgbClr val="FF0000"/>
                          </a:solidFill>
                          <a:effectLst/>
                          <a:latin typeface="Times New Roman" panose="02020603050405020304" pitchFamily="18" charset="0"/>
                          <a:ea typeface="+mj-ea"/>
                          <a:cs typeface="Times New Roman" panose="02020603050405020304" pitchFamily="18" charset="0"/>
                        </a:rPr>
                        <a:t>  correlates well with the CO?</a:t>
                      </a:r>
                      <a:endParaRPr kumimoji="0" lang="en-US" sz="2400" b="1" i="1" kern="1200" dirty="0">
                        <a:solidFill>
                          <a:srgbClr val="FF0000"/>
                        </a:solidFill>
                        <a:effectLst/>
                        <a:latin typeface="Times New Roman" panose="02020603050405020304" pitchFamily="18" charset="0"/>
                        <a:ea typeface="+mj-ea"/>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Mapping</a:t>
                      </a:r>
                      <a:r>
                        <a:rPr lang="en-IN" sz="2000" baseline="0" dirty="0" smtClean="0">
                          <a:latin typeface="Times New Roman" panose="02020603050405020304" pitchFamily="18" charset="0"/>
                          <a:cs typeface="Times New Roman" panose="02020603050405020304" pitchFamily="18" charset="0"/>
                        </a:rPr>
                        <a:t>: </a:t>
                      </a:r>
                      <a:r>
                        <a:rPr lang="en-IN" sz="2000" dirty="0" smtClean="0">
                          <a:solidFill>
                            <a:srgbClr val="FF0000"/>
                          </a:solidFill>
                          <a:latin typeface="Times New Roman" panose="02020603050405020304" pitchFamily="18" charset="0"/>
                          <a:cs typeface="Times New Roman" panose="02020603050405020304" pitchFamily="18" charset="0"/>
                        </a:rPr>
                        <a:t>CO3-</a:t>
                      </a:r>
                      <a:r>
                        <a:rPr lang="en-IN" sz="2000" baseline="0" dirty="0" smtClean="0">
                          <a:solidFill>
                            <a:srgbClr val="FF0000"/>
                          </a:solidFill>
                          <a:latin typeface="Times New Roman" panose="02020603050405020304" pitchFamily="18" charset="0"/>
                          <a:cs typeface="Times New Roman" panose="02020603050405020304" pitchFamily="18" charset="0"/>
                        </a:rPr>
                        <a:t> PO1.</a:t>
                      </a:r>
                      <a:endParaRPr lang="en-IN" sz="2000" dirty="0">
                        <a:solidFill>
                          <a:srgbClr val="FF0000"/>
                        </a:solidFill>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4102205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85800"/>
            <a:ext cx="8382762" cy="5562600"/>
          </a:xfrm>
        </p:spPr>
        <p:txBody>
          <a:bodyPr/>
          <a:lstStyle/>
          <a:p>
            <a:pPr algn="just"/>
            <a:r>
              <a:rPr lang="en-IN" b="1" i="1" dirty="0" smtClean="0">
                <a:latin typeface="Times New Roman" panose="02020603050405020304" pitchFamily="18" charset="0"/>
                <a:cs typeface="Times New Roman" panose="02020603050405020304" pitchFamily="18" charset="0"/>
              </a:rPr>
              <a:t>In </a:t>
            </a:r>
            <a:r>
              <a:rPr lang="en-IN" b="1" i="1" dirty="0">
                <a:latin typeface="Times New Roman" panose="02020603050405020304" pitchFamily="18" charset="0"/>
                <a:cs typeface="Times New Roman" panose="02020603050405020304" pitchFamily="18" charset="0"/>
              </a:rPr>
              <a:t>this case, </a:t>
            </a:r>
            <a:r>
              <a:rPr lang="en-IN" b="1" i="1" dirty="0">
                <a:solidFill>
                  <a:srgbClr val="FF0000"/>
                </a:solidFill>
                <a:latin typeface="Times New Roman" panose="02020603050405020304" pitchFamily="18" charset="0"/>
                <a:cs typeface="Times New Roman" panose="02020603050405020304" pitchFamily="18" charset="0"/>
              </a:rPr>
              <a:t>CO</a:t>
            </a:r>
            <a:r>
              <a:rPr lang="en-IN" b="1" i="1" dirty="0">
                <a:latin typeface="Times New Roman" panose="02020603050405020304" pitchFamily="18" charset="0"/>
                <a:cs typeface="Times New Roman" panose="02020603050405020304" pitchFamily="18" charset="0"/>
              </a:rPr>
              <a:t> </a:t>
            </a:r>
            <a:r>
              <a:rPr lang="en-IN" b="1" i="1" dirty="0">
                <a:solidFill>
                  <a:srgbClr val="FF0000"/>
                </a:solidFill>
                <a:latin typeface="Times New Roman" panose="02020603050405020304" pitchFamily="18" charset="0"/>
                <a:cs typeface="Times New Roman" panose="02020603050405020304" pitchFamily="18" charset="0"/>
              </a:rPr>
              <a:t>does not </a:t>
            </a:r>
            <a:r>
              <a:rPr lang="en-IN" b="1" i="1" dirty="0">
                <a:latin typeface="Times New Roman" panose="02020603050405020304" pitchFamily="18" charset="0"/>
                <a:cs typeface="Times New Roman" panose="02020603050405020304" pitchFamily="18" charset="0"/>
              </a:rPr>
              <a:t>reflect the intention of measuring </a:t>
            </a:r>
            <a:r>
              <a:rPr lang="en-IN" b="1" i="1" u="sng" dirty="0">
                <a:latin typeface="Times New Roman" panose="02020603050405020304" pitchFamily="18" charset="0"/>
                <a:cs typeface="Times New Roman" panose="02020603050405020304" pitchFamily="18" charset="0"/>
              </a:rPr>
              <a:t>application of either science, maths or engineering principles</a:t>
            </a:r>
            <a:r>
              <a:rPr lang="en-IN" b="1" i="1" dirty="0">
                <a:latin typeface="Times New Roman" panose="02020603050405020304" pitchFamily="18" charset="0"/>
                <a:cs typeface="Times New Roman" panose="02020603050405020304" pitchFamily="18" charset="0"/>
              </a:rPr>
              <a:t>. It can measure only </a:t>
            </a:r>
            <a:r>
              <a:rPr lang="en-IN" b="1" i="1" dirty="0">
                <a:solidFill>
                  <a:srgbClr val="FF0000"/>
                </a:solidFill>
                <a:latin typeface="Times New Roman" panose="02020603050405020304" pitchFamily="18" charset="0"/>
                <a:cs typeface="Times New Roman" panose="02020603050405020304" pitchFamily="18" charset="0"/>
              </a:rPr>
              <a:t>remembrance</a:t>
            </a:r>
            <a:r>
              <a:rPr lang="en-IN" b="1" i="1" dirty="0">
                <a:latin typeface="Times New Roman" panose="02020603050405020304" pitchFamily="18" charset="0"/>
                <a:cs typeface="Times New Roman" panose="02020603050405020304" pitchFamily="18" charset="0"/>
              </a:rPr>
              <a:t> in this topic. </a:t>
            </a:r>
            <a:endParaRPr lang="en-IN" b="1" i="1" dirty="0" smtClean="0">
              <a:latin typeface="Times New Roman" panose="02020603050405020304" pitchFamily="18" charset="0"/>
              <a:cs typeface="Times New Roman" panose="02020603050405020304" pitchFamily="18" charset="0"/>
            </a:endParaRPr>
          </a:p>
          <a:p>
            <a:pPr algn="just"/>
            <a:r>
              <a:rPr lang="en-IN" b="1" i="1" dirty="0" smtClean="0">
                <a:latin typeface="Times New Roman" panose="02020603050405020304" pitchFamily="18" charset="0"/>
                <a:cs typeface="Times New Roman" panose="02020603050405020304" pitchFamily="18" charset="0"/>
              </a:rPr>
              <a:t>Further</a:t>
            </a:r>
            <a:r>
              <a:rPr lang="en-IN" b="1" i="1" dirty="0">
                <a:latin typeface="Times New Roman" panose="02020603050405020304" pitchFamily="18" charset="0"/>
                <a:cs typeface="Times New Roman" panose="02020603050405020304" pitchFamily="18" charset="0"/>
              </a:rPr>
              <a:t>, the </a:t>
            </a:r>
            <a:r>
              <a:rPr lang="en-IN" b="1" i="1" dirty="0">
                <a:solidFill>
                  <a:srgbClr val="FF0000"/>
                </a:solidFill>
                <a:latin typeface="Times New Roman" panose="02020603050405020304" pitchFamily="18" charset="0"/>
                <a:cs typeface="Times New Roman" panose="02020603050405020304" pitchFamily="18" charset="0"/>
              </a:rPr>
              <a:t>assessment</a:t>
            </a:r>
            <a:r>
              <a:rPr lang="en-IN" b="1" i="1" dirty="0">
                <a:latin typeface="Times New Roman" panose="02020603050405020304" pitchFamily="18" charset="0"/>
                <a:cs typeface="Times New Roman" panose="02020603050405020304" pitchFamily="18" charset="0"/>
              </a:rPr>
              <a:t>, does not test the requirement of application of engineering principles used in mix proportioning as per </a:t>
            </a:r>
            <a:r>
              <a:rPr lang="en-IN" b="1" i="1" dirty="0" smtClean="0">
                <a:latin typeface="Times New Roman" panose="02020603050405020304" pitchFamily="18" charset="0"/>
                <a:cs typeface="Times New Roman" panose="02020603050405020304" pitchFamily="18" charset="0"/>
              </a:rPr>
              <a:t>PO1. </a:t>
            </a:r>
            <a:r>
              <a:rPr lang="en-IN" b="1" i="1" dirty="0">
                <a:latin typeface="Times New Roman" panose="02020603050405020304" pitchFamily="18" charset="0"/>
                <a:cs typeface="Times New Roman" panose="02020603050405020304" pitchFamily="18" charset="0"/>
              </a:rPr>
              <a:t>Hence, the correlation between CO-PO is weak</a:t>
            </a:r>
            <a:r>
              <a:rPr lang="en-IN" b="1" i="1" dirty="0" smtClean="0">
                <a:latin typeface="Times New Roman" panose="02020603050405020304" pitchFamily="18" charset="0"/>
                <a:cs typeface="Times New Roman" panose="02020603050405020304" pitchFamily="18" charset="0"/>
              </a:rPr>
              <a:t>.</a:t>
            </a:r>
            <a:endParaRPr lang="en-US" b="1"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49092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8610600" cy="1066800"/>
          </a:xfrm>
        </p:spPr>
        <p:txBody>
          <a:bodyPr>
            <a:normAutofit fontScale="90000"/>
          </a:bodyPr>
          <a:lstStyle/>
          <a:p>
            <a:r>
              <a:rPr lang="en-IN" sz="2200" dirty="0" smtClean="0">
                <a:effectLst/>
                <a:latin typeface="Times New Roman" panose="02020603050405020304" pitchFamily="18" charset="0"/>
                <a:cs typeface="Times New Roman" panose="02020603050405020304" pitchFamily="18" charset="0"/>
              </a:rPr>
              <a:t>PO2:</a:t>
            </a:r>
            <a:r>
              <a:rPr lang="en-US" sz="2200" dirty="0" smtClean="0">
                <a:solidFill>
                  <a:srgbClr val="FF0000"/>
                </a:solidFill>
                <a:latin typeface="Times New Roman" panose="02020603050405020304" pitchFamily="18" charset="0"/>
                <a:cs typeface="Times New Roman" panose="02020603050405020304" pitchFamily="18" charset="0"/>
              </a:rPr>
              <a:t>Problem </a:t>
            </a:r>
            <a:r>
              <a:rPr lang="en-US" sz="2200" dirty="0">
                <a:solidFill>
                  <a:srgbClr val="FF0000"/>
                </a:solidFill>
                <a:latin typeface="Times New Roman" panose="02020603050405020304" pitchFamily="18" charset="0"/>
                <a:cs typeface="Times New Roman" panose="02020603050405020304" pitchFamily="18" charset="0"/>
              </a:rPr>
              <a:t>Analysis: </a:t>
            </a:r>
            <a:r>
              <a:rPr lang="en-US" sz="2200" i="1" dirty="0">
                <a:solidFill>
                  <a:schemeClr val="tx1"/>
                </a:solidFill>
                <a:latin typeface="Times New Roman" panose="02020603050405020304" pitchFamily="18" charset="0"/>
                <a:cs typeface="Times New Roman" panose="02020603050405020304" pitchFamily="18" charset="0"/>
              </a:rPr>
              <a:t>Identify, formulate, review research literature, </a:t>
            </a:r>
            <a:r>
              <a:rPr lang="en-US" sz="2200" i="1" dirty="0" smtClean="0">
                <a:solidFill>
                  <a:schemeClr val="tx1"/>
                </a:solidFill>
                <a:latin typeface="Times New Roman" panose="02020603050405020304" pitchFamily="18" charset="0"/>
                <a:cs typeface="Times New Roman" panose="02020603050405020304" pitchFamily="18" charset="0"/>
              </a:rPr>
              <a:t>and analyze </a:t>
            </a:r>
            <a:r>
              <a:rPr lang="en-US" sz="2200" i="1" dirty="0">
                <a:solidFill>
                  <a:schemeClr val="tx1"/>
                </a:solidFill>
                <a:latin typeface="Times New Roman" panose="02020603050405020304" pitchFamily="18" charset="0"/>
                <a:cs typeface="Times New Roman" panose="02020603050405020304" pitchFamily="18" charset="0"/>
              </a:rPr>
              <a:t>complex engineering problems reaching substantiated conclusions using first principles of mathematics, natural sciences, and engineering sciences.</a:t>
            </a:r>
            <a:br>
              <a:rPr lang="en-US" sz="2200" i="1" dirty="0">
                <a:solidFill>
                  <a:schemeClr val="tx1"/>
                </a:solidFill>
                <a:latin typeface="Times New Roman" panose="02020603050405020304" pitchFamily="18" charset="0"/>
                <a:cs typeface="Times New Roman" panose="02020603050405020304" pitchFamily="18" charset="0"/>
              </a:rPr>
            </a:br>
            <a:r>
              <a:rPr lang="en-US" sz="2200" b="1" i="1" dirty="0" smtClean="0">
                <a:solidFill>
                  <a:srgbClr val="FF0000"/>
                </a:solidFill>
                <a:effectLst/>
                <a:latin typeface="Times New Roman" panose="02020603050405020304" pitchFamily="18" charset="0"/>
                <a:cs typeface="Times New Roman" panose="02020603050405020304" pitchFamily="18" charset="0"/>
              </a:rPr>
              <a:t/>
            </a:r>
            <a:br>
              <a:rPr lang="en-US" sz="2200" b="1" i="1" dirty="0" smtClean="0">
                <a:solidFill>
                  <a:srgbClr val="FF0000"/>
                </a:solidFill>
                <a:effectLst/>
                <a:latin typeface="Times New Roman" panose="02020603050405020304" pitchFamily="18" charset="0"/>
                <a:cs typeface="Times New Roman" panose="02020603050405020304" pitchFamily="18" charset="0"/>
              </a:rPr>
            </a:br>
            <a:endParaRPr lang="en-IN" sz="2200" b="1" i="1" dirty="0">
              <a:solidFill>
                <a:srgbClr val="FF0000"/>
              </a:solidFill>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00927763"/>
              </p:ext>
            </p:extLst>
          </p:nvPr>
        </p:nvGraphicFramePr>
        <p:xfrm>
          <a:off x="1143000" y="1219199"/>
          <a:ext cx="8382000" cy="5544308"/>
        </p:xfrm>
        <a:graphic>
          <a:graphicData uri="http://schemas.openxmlformats.org/drawingml/2006/table">
            <a:tbl>
              <a:tblPr firstRow="1" bandRow="1">
                <a:tableStyleId>{5C22544A-7EE6-4342-B048-85BDC9FD1C3A}</a:tableStyleId>
              </a:tblPr>
              <a:tblGrid>
                <a:gridCol w="5588000"/>
                <a:gridCol w="2794000"/>
              </a:tblGrid>
              <a:tr h="1491401">
                <a:tc gridSpan="2">
                  <a:txBody>
                    <a:bodyPr/>
                    <a:lstStyle/>
                    <a:p>
                      <a:pPr algn="just">
                        <a:lnSpc>
                          <a:spcPct val="150000"/>
                        </a:lnSpc>
                      </a:pPr>
                      <a:r>
                        <a:rPr lang="en-IN" sz="2000" dirty="0" smtClean="0">
                          <a:solidFill>
                            <a:srgbClr val="FF0000"/>
                          </a:solidFill>
                          <a:latin typeface="Times New Roman" panose="02020603050405020304" pitchFamily="18" charset="0"/>
                          <a:cs typeface="Times New Roman" panose="02020603050405020304" pitchFamily="18" charset="0"/>
                        </a:rPr>
                        <a:t>Example Situation 2:</a:t>
                      </a:r>
                      <a:endParaRPr lang="en-US" sz="2000" dirty="0" smtClean="0">
                        <a:solidFill>
                          <a:srgbClr val="FF0000"/>
                        </a:solidFill>
                        <a:latin typeface="Times New Roman" panose="02020603050405020304" pitchFamily="18" charset="0"/>
                        <a:cs typeface="Times New Roman" panose="02020603050405020304" pitchFamily="18" charset="0"/>
                      </a:endParaRPr>
                    </a:p>
                    <a:p>
                      <a:pPr algn="just">
                        <a:lnSpc>
                          <a:spcPct val="150000"/>
                        </a:lnSpc>
                      </a:pPr>
                      <a:r>
                        <a:rPr lang="en-IN" sz="2000" b="1" dirty="0" smtClean="0">
                          <a:solidFill>
                            <a:schemeClr val="tx1"/>
                          </a:solidFill>
                          <a:latin typeface="Times New Roman" panose="02020603050405020304" pitchFamily="18" charset="0"/>
                          <a:cs typeface="Times New Roman" panose="02020603050405020304" pitchFamily="18" charset="0"/>
                        </a:rPr>
                        <a:t>CO3: Able to </a:t>
                      </a:r>
                      <a:r>
                        <a:rPr lang="en-IN" sz="2000" b="1" u="sng" dirty="0" smtClean="0">
                          <a:solidFill>
                            <a:schemeClr val="tx1"/>
                          </a:solidFill>
                          <a:latin typeface="Times New Roman" panose="02020603050405020304" pitchFamily="18" charset="0"/>
                          <a:cs typeface="Times New Roman" panose="02020603050405020304" pitchFamily="18" charset="0"/>
                        </a:rPr>
                        <a:t>apply</a:t>
                      </a:r>
                      <a:r>
                        <a:rPr lang="en-IN" sz="2000" b="1" dirty="0" smtClean="0">
                          <a:solidFill>
                            <a:schemeClr val="tx1"/>
                          </a:solidFill>
                          <a:latin typeface="Times New Roman" panose="02020603050405020304" pitchFamily="18" charset="0"/>
                          <a:cs typeface="Times New Roman" panose="02020603050405020304" pitchFamily="18" charset="0"/>
                        </a:rPr>
                        <a:t> mix proportion principles to </a:t>
                      </a:r>
                      <a:r>
                        <a:rPr lang="en-IN" sz="2000" b="1" u="none" dirty="0" smtClean="0">
                          <a:solidFill>
                            <a:schemeClr val="tx1"/>
                          </a:solidFill>
                          <a:latin typeface="Times New Roman" panose="02020603050405020304" pitchFamily="18" charset="0"/>
                          <a:cs typeface="Times New Roman" panose="02020603050405020304" pitchFamily="18" charset="0"/>
                        </a:rPr>
                        <a:t>design </a:t>
                      </a:r>
                      <a:r>
                        <a:rPr lang="en-IN" sz="2000" b="1" dirty="0" smtClean="0">
                          <a:solidFill>
                            <a:schemeClr val="tx1"/>
                          </a:solidFill>
                          <a:latin typeface="Times New Roman" panose="02020603050405020304" pitchFamily="18" charset="0"/>
                          <a:cs typeface="Times New Roman" panose="02020603050405020304" pitchFamily="18" charset="0"/>
                        </a:rPr>
                        <a:t>a concrete mix for     field applications</a:t>
                      </a:r>
                      <a:r>
                        <a:rPr lang="en-IN" sz="2000" b="1" dirty="0" smtClean="0">
                          <a:solidFill>
                            <a:srgbClr val="0000FF"/>
                          </a:solidFill>
                          <a:latin typeface="Times New Roman" panose="02020603050405020304" pitchFamily="18" charset="0"/>
                          <a:cs typeface="Times New Roman" panose="02020603050405020304" pitchFamily="18" charset="0"/>
                        </a:rPr>
                        <a:t>.</a:t>
                      </a:r>
                      <a:endParaRPr lang="en-US" sz="2000" dirty="0">
                        <a:solidFill>
                          <a:srgbClr val="0000FF"/>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hMerge="1">
                  <a:txBody>
                    <a:bodyPr/>
                    <a:lstStyle/>
                    <a:p>
                      <a:endParaRPr lang="en-IN" dirty="0"/>
                    </a:p>
                  </a:txBody>
                  <a:tcPr/>
                </a:tc>
              </a:tr>
              <a:tr h="2243333">
                <a:tc gridSpan="2">
                  <a:txBody>
                    <a:bodyPr/>
                    <a:lstStyle/>
                    <a:p>
                      <a:pPr algn="just">
                        <a:lnSpc>
                          <a:spcPct val="150000"/>
                        </a:lnSpc>
                      </a:pPr>
                      <a:r>
                        <a:rPr lang="en-IN" sz="2000" dirty="0" smtClean="0">
                          <a:solidFill>
                            <a:srgbClr val="FF0000"/>
                          </a:solidFill>
                          <a:latin typeface="Times New Roman" panose="02020603050405020304" pitchFamily="18" charset="0"/>
                          <a:cs typeface="Times New Roman" panose="02020603050405020304" pitchFamily="18" charset="0"/>
                        </a:rPr>
                        <a:t>Assessment for CO3</a:t>
                      </a:r>
                      <a:r>
                        <a:rPr lang="en-IN" sz="2000" dirty="0" smtClean="0">
                          <a:latin typeface="Times New Roman" panose="02020603050405020304" pitchFamily="18" charset="0"/>
                          <a:cs typeface="Times New Roman" panose="02020603050405020304" pitchFamily="18" charset="0"/>
                        </a:rPr>
                        <a:t>: (Question in Tests)</a:t>
                      </a:r>
                    </a:p>
                    <a:p>
                      <a:pPr algn="just">
                        <a:lnSpc>
                          <a:spcPct val="100000"/>
                        </a:lnSpc>
                      </a:pPr>
                      <a:r>
                        <a:rPr lang="en-US" sz="2000" b="1" i="1" dirty="0" smtClean="0">
                          <a:latin typeface="Times New Roman" panose="02020603050405020304" pitchFamily="18" charset="0"/>
                          <a:cs typeface="Times New Roman" panose="02020603050405020304" pitchFamily="18" charset="0"/>
                        </a:rPr>
                        <a:t>Proportion a concrete mix for M40 grade concrete by IS method. Given data: maximum nominal size of aggregate: 20mm; minimum cement content: 340kg/cum; maximum w/c ratio: 0.45; workability: 75mm slump; exposure: very severe; concreting type: pumping mode; quality at site: good; aggregate type: sub-angular; sp. gr of cement – 3.15, aggregate – 2.68, </a:t>
                      </a:r>
                      <a:r>
                        <a:rPr lang="en-US" sz="2000" b="1" i="1" dirty="0" err="1" smtClean="0">
                          <a:latin typeface="Times New Roman" panose="02020603050405020304" pitchFamily="18" charset="0"/>
                          <a:cs typeface="Times New Roman" panose="02020603050405020304" pitchFamily="18" charset="0"/>
                        </a:rPr>
                        <a:t>flyash</a:t>
                      </a:r>
                      <a:r>
                        <a:rPr lang="en-US" sz="2000" b="1" i="1" dirty="0" smtClean="0">
                          <a:latin typeface="Times New Roman" panose="02020603050405020304" pitchFamily="18" charset="0"/>
                          <a:cs typeface="Times New Roman" panose="02020603050405020304" pitchFamily="18" charset="0"/>
                        </a:rPr>
                        <a:t> – 2.08, SP 1.08, Design using IS 10026 – 2009.</a:t>
                      </a:r>
                      <a:endParaRPr lang="en-US" sz="2000" dirty="0">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c hMerge="1">
                  <a:txBody>
                    <a:bodyPr/>
                    <a:lstStyle/>
                    <a:p>
                      <a:endParaRPr lang="en-IN" dirty="0"/>
                    </a:p>
                  </a:txBody>
                  <a:tcPr/>
                </a:tc>
              </a:tr>
              <a:tr h="1675467">
                <a:tc>
                  <a:txBody>
                    <a:bodyPr/>
                    <a:lstStyle/>
                    <a:p>
                      <a:pPr marL="342900" indent="-342900">
                        <a:buFont typeface="Arial" pitchFamily="34" charset="0"/>
                        <a:buChar char="•"/>
                      </a:pPr>
                      <a:r>
                        <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rPr>
                        <a:t>Is CO reflects</a:t>
                      </a:r>
                      <a:r>
                        <a:rPr kumimoji="0" lang="en-US" sz="2400" b="1" i="1" kern="1200" baseline="0" dirty="0" smtClean="0">
                          <a:solidFill>
                            <a:srgbClr val="FF0000"/>
                          </a:solidFill>
                          <a:effectLst/>
                          <a:latin typeface="Times New Roman" panose="02020603050405020304" pitchFamily="18" charset="0"/>
                          <a:ea typeface="+mj-ea"/>
                          <a:cs typeface="Times New Roman" panose="02020603050405020304" pitchFamily="18" charset="0"/>
                        </a:rPr>
                        <a:t> the intended measurement from PO2?</a:t>
                      </a:r>
                      <a:endPar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endParaRPr>
                    </a:p>
                    <a:p>
                      <a:pPr marL="342900" indent="-342900">
                        <a:buFont typeface="Arial" pitchFamily="34" charset="0"/>
                        <a:buChar char="•"/>
                      </a:pPr>
                      <a:r>
                        <a:rPr kumimoji="0" lang="en-US" sz="2400" b="1" i="1" kern="1200" dirty="0" smtClean="0">
                          <a:solidFill>
                            <a:srgbClr val="FF0000"/>
                          </a:solidFill>
                          <a:effectLst/>
                          <a:latin typeface="Times New Roman" panose="02020603050405020304" pitchFamily="18" charset="0"/>
                          <a:ea typeface="+mj-ea"/>
                          <a:cs typeface="Times New Roman" panose="02020603050405020304" pitchFamily="18" charset="0"/>
                        </a:rPr>
                        <a:t>Does the assessment</a:t>
                      </a:r>
                      <a:r>
                        <a:rPr kumimoji="0" lang="en-US" sz="2400" b="1" i="1" kern="1200" baseline="0" dirty="0" smtClean="0">
                          <a:solidFill>
                            <a:srgbClr val="FF0000"/>
                          </a:solidFill>
                          <a:effectLst/>
                          <a:latin typeface="Times New Roman" panose="02020603050405020304" pitchFamily="18" charset="0"/>
                          <a:ea typeface="+mj-ea"/>
                          <a:cs typeface="Times New Roman" panose="02020603050405020304" pitchFamily="18" charset="0"/>
                        </a:rPr>
                        <a:t>  correlates well with the CO?</a:t>
                      </a:r>
                      <a:endParaRPr kumimoji="0" lang="en-US" sz="2400" b="1" i="1" kern="1200" dirty="0">
                        <a:solidFill>
                          <a:srgbClr val="FF0000"/>
                        </a:solidFill>
                        <a:effectLst/>
                        <a:latin typeface="Times New Roman" panose="02020603050405020304" pitchFamily="18" charset="0"/>
                        <a:ea typeface="+mj-ea"/>
                        <a:cs typeface="Times New Roman" panose="02020603050405020304" pitchFamily="18" charset="0"/>
                      </a:endParaRPr>
                    </a:p>
                  </a:txBody>
                  <a:tcPr/>
                </a:tc>
                <a:tc>
                  <a:txBody>
                    <a:bodyPr/>
                    <a:lstStyle/>
                    <a:p>
                      <a:r>
                        <a:rPr lang="en-IN" sz="2000" dirty="0" smtClean="0">
                          <a:latin typeface="Times New Roman" panose="02020603050405020304" pitchFamily="18" charset="0"/>
                          <a:cs typeface="Times New Roman" panose="02020603050405020304" pitchFamily="18" charset="0"/>
                        </a:rPr>
                        <a:t>Mapping</a:t>
                      </a:r>
                      <a:r>
                        <a:rPr lang="en-IN" sz="2000" baseline="0" dirty="0" smtClean="0">
                          <a:latin typeface="Times New Roman" panose="02020603050405020304" pitchFamily="18" charset="0"/>
                          <a:cs typeface="Times New Roman" panose="02020603050405020304" pitchFamily="18" charset="0"/>
                        </a:rPr>
                        <a:t>: </a:t>
                      </a:r>
                      <a:r>
                        <a:rPr lang="en-IN" sz="2000" dirty="0" smtClean="0">
                          <a:latin typeface="Times New Roman" panose="02020603050405020304" pitchFamily="18" charset="0"/>
                          <a:cs typeface="Times New Roman" panose="02020603050405020304" pitchFamily="18" charset="0"/>
                        </a:rPr>
                        <a:t>CO3 -</a:t>
                      </a:r>
                      <a:r>
                        <a:rPr lang="en-IN" sz="2000" baseline="0" dirty="0" smtClean="0">
                          <a:latin typeface="Times New Roman" panose="02020603050405020304" pitchFamily="18" charset="0"/>
                          <a:cs typeface="Times New Roman" panose="02020603050405020304" pitchFamily="18" charset="0"/>
                        </a:rPr>
                        <a:t> PO2</a:t>
                      </a:r>
                      <a:endParaRPr lang="en-IN"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5785638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8535162" cy="5715000"/>
          </a:xfrm>
        </p:spPr>
        <p:txBody>
          <a:bodyPr>
            <a:normAutofit/>
          </a:bodyPr>
          <a:lstStyle/>
          <a:p>
            <a:pPr algn="just"/>
            <a:r>
              <a:rPr lang="en-US" dirty="0" smtClean="0">
                <a:latin typeface="Times New Roman" panose="02020603050405020304" pitchFamily="18" charset="0"/>
                <a:cs typeface="Times New Roman" panose="02020603050405020304" pitchFamily="18" charset="0"/>
              </a:rPr>
              <a:t>In this case, </a:t>
            </a:r>
            <a:r>
              <a:rPr lang="en-US" dirty="0">
                <a:latin typeface="Times New Roman" panose="02020603050405020304" pitchFamily="18" charset="0"/>
                <a:cs typeface="Times New Roman" panose="02020603050405020304" pitchFamily="18" charset="0"/>
              </a:rPr>
              <a:t>the assessment does not test the students ability to </a:t>
            </a:r>
            <a:r>
              <a:rPr lang="en-US" dirty="0">
                <a:solidFill>
                  <a:srgbClr val="FF0000"/>
                </a:solidFill>
                <a:latin typeface="Times New Roman" panose="02020603050405020304" pitchFamily="18" charset="0"/>
                <a:cs typeface="Times New Roman" panose="02020603050405020304" pitchFamily="18" charset="0"/>
              </a:rPr>
              <a:t>identify, formulate and do some research for arriving at a suitable </a:t>
            </a:r>
            <a:r>
              <a:rPr lang="en-US" dirty="0">
                <a:latin typeface="Times New Roman" panose="02020603050405020304" pitchFamily="18" charset="0"/>
                <a:cs typeface="Times New Roman" panose="02020603050405020304" pitchFamily="18" charset="0"/>
              </a:rPr>
              <a:t>concrete mix for a given situation </a:t>
            </a:r>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many variables of the design</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have already been identified in the problem and hence </a:t>
            </a:r>
            <a:r>
              <a:rPr lang="en-US" u="sng" dirty="0">
                <a:latin typeface="Times New Roman" panose="02020603050405020304" pitchFamily="18" charset="0"/>
                <a:cs typeface="Times New Roman" panose="02020603050405020304" pitchFamily="18" charset="0"/>
              </a:rPr>
              <a:t>the strength of mapping of CO3 for </a:t>
            </a:r>
            <a:r>
              <a:rPr lang="en-US" u="sng" dirty="0">
                <a:solidFill>
                  <a:srgbClr val="FF0000"/>
                </a:solidFill>
                <a:latin typeface="Times New Roman" panose="02020603050405020304" pitchFamily="18" charset="0"/>
                <a:cs typeface="Times New Roman" panose="02020603050405020304" pitchFamily="18" charset="0"/>
              </a:rPr>
              <a:t>PO2 </a:t>
            </a:r>
            <a:r>
              <a:rPr lang="en-US" u="sng" dirty="0" smtClean="0">
                <a:latin typeface="Times New Roman" panose="02020603050405020304" pitchFamily="18" charset="0"/>
                <a:cs typeface="Times New Roman" panose="02020603050405020304" pitchFamily="18" charset="0"/>
              </a:rPr>
              <a:t>in the above </a:t>
            </a:r>
            <a:r>
              <a:rPr lang="en-US" u="sng" dirty="0">
                <a:latin typeface="Times New Roman" panose="02020603050405020304" pitchFamily="18" charset="0"/>
                <a:cs typeface="Times New Roman" panose="02020603050405020304" pitchFamily="18" charset="0"/>
              </a:rPr>
              <a:t>example can not be considered good</a:t>
            </a:r>
            <a:r>
              <a:rPr lang="en-US" dirty="0" smtClean="0">
                <a:latin typeface="Times New Roman" panose="02020603050405020304" pitchFamily="18" charset="0"/>
                <a:cs typeface="Times New Roman" panose="02020603050405020304" pitchFamily="18" charset="0"/>
              </a:rPr>
              <a:t>. At best it can map well for PO1 as it involves application of engineering fundamentals.</a:t>
            </a:r>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918275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0"/>
            <a:ext cx="8610600" cy="1676400"/>
          </a:xfrm>
        </p:spPr>
        <p:txBody>
          <a:bodyPr>
            <a:noAutofit/>
          </a:bodyPr>
          <a:lstStyle/>
          <a:p>
            <a:r>
              <a:rPr lang="en-IN" sz="2000" dirty="0">
                <a:solidFill>
                  <a:srgbClr val="C00000"/>
                </a:solidFill>
                <a:effectLst/>
                <a:latin typeface="Times New Roman" panose="02020603050405020304" pitchFamily="18" charset="0"/>
                <a:cs typeface="Times New Roman" panose="02020603050405020304" pitchFamily="18" charset="0"/>
              </a:rPr>
              <a:t>PO3</a:t>
            </a:r>
            <a:r>
              <a:rPr lang="en-IN" sz="2000" dirty="0">
                <a:effectLst/>
                <a:latin typeface="Times New Roman" panose="02020603050405020304" pitchFamily="18" charset="0"/>
                <a:cs typeface="Times New Roman" panose="02020603050405020304" pitchFamily="18" charset="0"/>
              </a:rPr>
              <a:t>:</a:t>
            </a:r>
            <a:r>
              <a:rPr lang="en-IN" sz="1800" dirty="0" smtClean="0">
                <a:latin typeface="Times New Roman" panose="02020603050405020304" pitchFamily="18" charset="0"/>
                <a:cs typeface="Times New Roman" panose="02020603050405020304" pitchFamily="18" charset="0"/>
              </a:rPr>
              <a:t>	</a:t>
            </a:r>
            <a:r>
              <a:rPr lang="en-US" sz="1800" b="1" dirty="0" smtClean="0">
                <a:solidFill>
                  <a:srgbClr val="FF00FF"/>
                </a:solidFill>
                <a:latin typeface="Times New Roman" panose="02020603050405020304" pitchFamily="18" charset="0"/>
                <a:cs typeface="Times New Roman" panose="02020603050405020304" pitchFamily="18" charset="0"/>
              </a:rPr>
              <a:t>Design/Development </a:t>
            </a:r>
            <a:r>
              <a:rPr lang="en-US" sz="1800" b="1" dirty="0">
                <a:solidFill>
                  <a:srgbClr val="FF00FF"/>
                </a:solidFill>
                <a:latin typeface="Times New Roman" panose="02020603050405020304" pitchFamily="18" charset="0"/>
                <a:cs typeface="Times New Roman" panose="02020603050405020304" pitchFamily="18" charset="0"/>
              </a:rPr>
              <a:t>of Solutions</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a:solidFill>
                  <a:schemeClr val="tx1"/>
                </a:solidFill>
                <a:effectLst/>
                <a:latin typeface="Times New Roman" panose="02020603050405020304" pitchFamily="18" charset="0"/>
                <a:cs typeface="Times New Roman" panose="02020603050405020304" pitchFamily="18" charset="0"/>
              </a:rPr>
              <a:t>Design solutions for complex </a:t>
            </a:r>
            <a:r>
              <a:rPr lang="en-US" sz="1800" b="1" dirty="0" smtClean="0">
                <a:solidFill>
                  <a:schemeClr val="tx1"/>
                </a:solidFill>
                <a:effectLst/>
                <a:latin typeface="Times New Roman" panose="02020603050405020304" pitchFamily="18" charset="0"/>
                <a:cs typeface="Times New Roman" panose="02020603050405020304" pitchFamily="18" charset="0"/>
              </a:rPr>
              <a:t>	engineering </a:t>
            </a:r>
            <a:r>
              <a:rPr lang="en-US" sz="1800" b="1" dirty="0">
                <a:solidFill>
                  <a:schemeClr val="tx1"/>
                </a:solidFill>
                <a:effectLst/>
                <a:latin typeface="Times New Roman" panose="02020603050405020304" pitchFamily="18" charset="0"/>
                <a:cs typeface="Times New Roman" panose="02020603050405020304" pitchFamily="18" charset="0"/>
              </a:rPr>
              <a:t>problems and design system components or processes that meet </a:t>
            </a:r>
            <a:r>
              <a:rPr lang="en-US" sz="1800" b="1" dirty="0" smtClean="0">
                <a:solidFill>
                  <a:schemeClr val="tx1"/>
                </a:solidFill>
                <a:effectLst/>
                <a:latin typeface="Times New Roman" panose="02020603050405020304" pitchFamily="18" charset="0"/>
                <a:cs typeface="Times New Roman" panose="02020603050405020304" pitchFamily="18" charset="0"/>
              </a:rPr>
              <a:t>	the </a:t>
            </a:r>
            <a:r>
              <a:rPr lang="en-US" sz="1800" b="1" dirty="0">
                <a:solidFill>
                  <a:schemeClr val="tx1"/>
                </a:solidFill>
                <a:effectLst/>
                <a:latin typeface="Times New Roman" panose="02020603050405020304" pitchFamily="18" charset="0"/>
                <a:cs typeface="Times New Roman" panose="02020603050405020304" pitchFamily="18" charset="0"/>
              </a:rPr>
              <a:t>specified needs with appropriate consideration for the public health and </a:t>
            </a:r>
            <a:r>
              <a:rPr lang="en-US" sz="1800" b="1" dirty="0" smtClean="0">
                <a:solidFill>
                  <a:schemeClr val="tx1"/>
                </a:solidFill>
                <a:effectLst/>
                <a:latin typeface="Times New Roman" panose="02020603050405020304" pitchFamily="18" charset="0"/>
                <a:cs typeface="Times New Roman" panose="02020603050405020304" pitchFamily="18" charset="0"/>
              </a:rPr>
              <a:t>	safety</a:t>
            </a:r>
            <a:r>
              <a:rPr lang="en-US" sz="1800" b="1" dirty="0">
                <a:solidFill>
                  <a:schemeClr val="tx1"/>
                </a:solidFill>
                <a:effectLst/>
                <a:latin typeface="Times New Roman" panose="02020603050405020304" pitchFamily="18" charset="0"/>
                <a:cs typeface="Times New Roman" panose="02020603050405020304" pitchFamily="18" charset="0"/>
              </a:rPr>
              <a:t>, and the cultural, societal, and environmental considerations</a:t>
            </a:r>
            <a:r>
              <a:rPr lang="en-US" sz="1800" b="1" dirty="0" smtClean="0">
                <a:solidFill>
                  <a:schemeClr val="tx1"/>
                </a:solidFill>
                <a:effectLst/>
                <a:latin typeface="Times New Roman" panose="02020603050405020304" pitchFamily="18" charset="0"/>
                <a:cs typeface="Times New Roman" panose="02020603050405020304" pitchFamily="18" charset="0"/>
              </a:rPr>
              <a:t>.</a:t>
            </a:r>
            <a:br>
              <a:rPr lang="en-US" sz="1800" b="1" dirty="0" smtClean="0">
                <a:solidFill>
                  <a:schemeClr val="tx1"/>
                </a:solidFill>
                <a:effectLst/>
                <a:latin typeface="Times New Roman" panose="02020603050405020304" pitchFamily="18" charset="0"/>
                <a:cs typeface="Times New Roman" panose="02020603050405020304" pitchFamily="18" charset="0"/>
              </a:rPr>
            </a:br>
            <a:endParaRPr lang="en-IN" sz="1800" b="1" dirty="0">
              <a:effectLst/>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59304587"/>
              </p:ext>
            </p:extLst>
          </p:nvPr>
        </p:nvGraphicFramePr>
        <p:xfrm>
          <a:off x="1219200" y="1554480"/>
          <a:ext cx="8458200" cy="5168522"/>
        </p:xfrm>
        <a:graphic>
          <a:graphicData uri="http://schemas.openxmlformats.org/drawingml/2006/table">
            <a:tbl>
              <a:tblPr firstRow="1" bandRow="1">
                <a:tableStyleId>{5C22544A-7EE6-4342-B048-85BDC9FD1C3A}</a:tableStyleId>
              </a:tblPr>
              <a:tblGrid>
                <a:gridCol w="5791199"/>
                <a:gridCol w="2667001"/>
              </a:tblGrid>
              <a:tr h="1417320">
                <a:tc gridSpan="2">
                  <a:txBody>
                    <a:bodyPr/>
                    <a:lstStyle/>
                    <a:p>
                      <a:pPr algn="just">
                        <a:lnSpc>
                          <a:spcPct val="150000"/>
                        </a:lnSpc>
                      </a:pPr>
                      <a:r>
                        <a:rPr kumimoji="0" lang="en-US" sz="2000" b="1" kern="1200" dirty="0" smtClean="0">
                          <a:solidFill>
                            <a:srgbClr val="FF0000"/>
                          </a:solidFill>
                          <a:effectLst/>
                          <a:latin typeface="Times New Roman" panose="02020603050405020304" pitchFamily="18" charset="0"/>
                          <a:ea typeface="+mn-ea"/>
                          <a:cs typeface="Times New Roman" panose="02020603050405020304" pitchFamily="18" charset="0"/>
                        </a:rPr>
                        <a:t>Example Situation 3:</a:t>
                      </a:r>
                    </a:p>
                    <a:p>
                      <a:pPr algn="just">
                        <a:lnSpc>
                          <a:spcPct val="100000"/>
                        </a:lnSpc>
                      </a:pPr>
                      <a:r>
                        <a:rPr kumimoji="0" lang="en-US" sz="2000" b="1" kern="1200" dirty="0" smtClean="0">
                          <a:solidFill>
                            <a:srgbClr val="C00000"/>
                          </a:solidFill>
                          <a:effectLst/>
                          <a:latin typeface="Times New Roman" panose="02020603050405020304" pitchFamily="18" charset="0"/>
                          <a:ea typeface="+mn-ea"/>
                          <a:cs typeface="Times New Roman" panose="02020603050405020304" pitchFamily="18" charset="0"/>
                        </a:rPr>
                        <a:t>CO3</a:t>
                      </a:r>
                      <a:r>
                        <a:rPr kumimoji="0"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kumimoji="0"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IN" sz="2400" b="1" dirty="0" smtClean="0">
                          <a:solidFill>
                            <a:schemeClr val="tx1"/>
                          </a:solidFill>
                          <a:latin typeface="Times New Roman" panose="02020603050405020304" pitchFamily="18" charset="0"/>
                          <a:cs typeface="Times New Roman" panose="02020603050405020304" pitchFamily="18" charset="0"/>
                        </a:rPr>
                        <a:t>Able to </a:t>
                      </a:r>
                      <a:r>
                        <a:rPr lang="en-IN" sz="2400" b="1" u="sng" dirty="0" smtClean="0">
                          <a:solidFill>
                            <a:schemeClr val="tx1"/>
                          </a:solidFill>
                          <a:latin typeface="Times New Roman" panose="02020603050405020304" pitchFamily="18" charset="0"/>
                          <a:cs typeface="Times New Roman" panose="02020603050405020304" pitchFamily="18" charset="0"/>
                        </a:rPr>
                        <a:t>analyse</a:t>
                      </a:r>
                      <a:r>
                        <a:rPr lang="en-IN" sz="2400" b="1" u="sng" baseline="0" dirty="0" smtClean="0">
                          <a:solidFill>
                            <a:schemeClr val="tx1"/>
                          </a:solidFill>
                          <a:latin typeface="Times New Roman" panose="02020603050405020304" pitchFamily="18" charset="0"/>
                          <a:cs typeface="Times New Roman" panose="02020603050405020304" pitchFamily="18" charset="0"/>
                        </a:rPr>
                        <a:t> </a:t>
                      </a:r>
                      <a:r>
                        <a:rPr lang="en-IN" sz="2400" b="1" baseline="0" dirty="0" smtClean="0">
                          <a:solidFill>
                            <a:schemeClr val="tx1"/>
                          </a:solidFill>
                          <a:latin typeface="Times New Roman" panose="02020603050405020304" pitchFamily="18" charset="0"/>
                          <a:cs typeface="Times New Roman" panose="02020603050405020304" pitchFamily="18" charset="0"/>
                        </a:rPr>
                        <a:t>characteristics of mix constituents and </a:t>
                      </a:r>
                      <a:r>
                        <a:rPr lang="en-IN" sz="2400" b="1" i="1" u="sng" dirty="0" smtClean="0">
                          <a:solidFill>
                            <a:schemeClr val="tx1"/>
                          </a:solidFill>
                          <a:latin typeface="Times New Roman" panose="02020603050405020304" pitchFamily="18" charset="0"/>
                          <a:cs typeface="Times New Roman" panose="02020603050405020304" pitchFamily="18" charset="0"/>
                        </a:rPr>
                        <a:t>design</a:t>
                      </a:r>
                      <a:r>
                        <a:rPr lang="en-IN" sz="2400" b="1" dirty="0" smtClean="0">
                          <a:solidFill>
                            <a:schemeClr val="tx1"/>
                          </a:solidFill>
                          <a:latin typeface="Times New Roman" panose="02020603050405020304" pitchFamily="18" charset="0"/>
                          <a:cs typeface="Times New Roman" panose="02020603050405020304" pitchFamily="18" charset="0"/>
                        </a:rPr>
                        <a:t> a concrete mix for field applications.</a:t>
                      </a:r>
                      <a:endParaRPr lang="en-US"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IN" dirty="0"/>
                    </a:p>
                  </a:txBody>
                  <a:tcPr/>
                </a:tc>
              </a:tr>
              <a:tr h="1616177">
                <a:tc gridSpan="2">
                  <a:txBody>
                    <a:bodyPr/>
                    <a:lstStyle/>
                    <a:p>
                      <a:pPr algn="just">
                        <a:lnSpc>
                          <a:spcPct val="100000"/>
                        </a:lnSpc>
                      </a:pPr>
                      <a:r>
                        <a:rPr lang="en-IN" sz="2800" b="0" dirty="0" smtClean="0">
                          <a:solidFill>
                            <a:srgbClr val="002060"/>
                          </a:solidFill>
                          <a:latin typeface="Times New Roman" panose="02020603050405020304" pitchFamily="18" charset="0"/>
                          <a:cs typeface="Times New Roman" panose="02020603050405020304" pitchFamily="18" charset="0"/>
                        </a:rPr>
                        <a:t>Assessment:/ASIGNMENT</a:t>
                      </a:r>
                      <a:r>
                        <a:rPr lang="en-IN" sz="2400" b="0" dirty="0" smtClean="0">
                          <a:solidFill>
                            <a:srgbClr val="002060"/>
                          </a:solidFill>
                          <a:latin typeface="Times New Roman" panose="02020603050405020304" pitchFamily="18" charset="0"/>
                          <a:cs typeface="Times New Roman" panose="02020603050405020304" pitchFamily="18" charset="0"/>
                        </a:rPr>
                        <a:t>/ </a:t>
                      </a:r>
                      <a:r>
                        <a:rPr lang="en-IN" sz="2400" b="0" i="1" dirty="0" smtClean="0">
                          <a:solidFill>
                            <a:srgbClr val="002060"/>
                          </a:solidFill>
                          <a:latin typeface="Times New Roman" panose="02020603050405020304" pitchFamily="18" charset="0"/>
                          <a:cs typeface="Times New Roman" panose="02020603050405020304" pitchFamily="18" charset="0"/>
                        </a:rPr>
                        <a:t>ABC Construction Company is entrusted with manufacturing of precast elements for elevated express way. The precast elements are required to attain 40 </a:t>
                      </a:r>
                      <a:r>
                        <a:rPr lang="en-IN" sz="2400" b="0" i="1" dirty="0" err="1" smtClean="0">
                          <a:solidFill>
                            <a:srgbClr val="002060"/>
                          </a:solidFill>
                          <a:latin typeface="Times New Roman" panose="02020603050405020304" pitchFamily="18" charset="0"/>
                          <a:cs typeface="Times New Roman" panose="02020603050405020304" pitchFamily="18" charset="0"/>
                        </a:rPr>
                        <a:t>MPa</a:t>
                      </a:r>
                      <a:r>
                        <a:rPr lang="en-IN" sz="2400" b="0" i="1" dirty="0" smtClean="0">
                          <a:solidFill>
                            <a:srgbClr val="002060"/>
                          </a:solidFill>
                          <a:latin typeface="Times New Roman" panose="02020603050405020304" pitchFamily="18" charset="0"/>
                          <a:cs typeface="Times New Roman" panose="02020603050405020304" pitchFamily="18" charset="0"/>
                        </a:rPr>
                        <a:t> in 7 days. Design a mix for least cost. The mix should comply with the requirements of IS 10262 and IS 456. </a:t>
                      </a:r>
                      <a:endParaRPr lang="en-US" sz="2400" b="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dirty="0"/>
                    </a:p>
                  </a:txBody>
                  <a:tcPr/>
                </a:tc>
              </a:tr>
              <a:tr h="1770002">
                <a:tc>
                  <a:txBody>
                    <a:bodyPr/>
                    <a:lstStyle/>
                    <a:p>
                      <a:pPr marL="342900" indent="-342900">
                        <a:buFont typeface="Arial" pitchFamily="34" charset="0"/>
                        <a:buChar char="•"/>
                      </a:pPr>
                      <a:r>
                        <a:rPr kumimoji="0" lang="en-US" sz="2400" b="1" i="1" kern="1200" dirty="0" smtClean="0">
                          <a:solidFill>
                            <a:srgbClr val="FF0000"/>
                          </a:solidFill>
                          <a:effectLst/>
                          <a:latin typeface="Times New Roman" panose="02020603050405020304" pitchFamily="18" charset="0"/>
                          <a:ea typeface="+mn-ea"/>
                          <a:cs typeface="Times New Roman" panose="02020603050405020304" pitchFamily="18" charset="0"/>
                        </a:rPr>
                        <a:t>Is CO reflects</a:t>
                      </a:r>
                      <a:r>
                        <a:rPr kumimoji="0" lang="en-US" sz="2400" b="1" i="1" kern="1200" baseline="0" dirty="0" smtClean="0">
                          <a:solidFill>
                            <a:srgbClr val="FF0000"/>
                          </a:solidFill>
                          <a:effectLst/>
                          <a:latin typeface="Times New Roman" panose="02020603050405020304" pitchFamily="18" charset="0"/>
                          <a:ea typeface="+mn-ea"/>
                          <a:cs typeface="Times New Roman" panose="02020603050405020304" pitchFamily="18" charset="0"/>
                        </a:rPr>
                        <a:t> the intended measurement from PO2, PO3 ?</a:t>
                      </a:r>
                    </a:p>
                    <a:p>
                      <a:pPr marL="342900" indent="-342900">
                        <a:buFont typeface="Arial" pitchFamily="34" charset="0"/>
                        <a:buChar char="•"/>
                      </a:pPr>
                      <a:r>
                        <a:rPr kumimoji="0" lang="en-US" sz="2400" b="1" i="1" kern="1200" dirty="0" smtClean="0">
                          <a:solidFill>
                            <a:srgbClr val="FF0000"/>
                          </a:solidFill>
                          <a:effectLst/>
                          <a:latin typeface="Times New Roman" panose="02020603050405020304" pitchFamily="18" charset="0"/>
                          <a:ea typeface="+mn-ea"/>
                          <a:cs typeface="Times New Roman" panose="02020603050405020304" pitchFamily="18" charset="0"/>
                        </a:rPr>
                        <a:t>Does the assessment</a:t>
                      </a:r>
                      <a:r>
                        <a:rPr kumimoji="0" lang="en-US" sz="2400" b="1" i="1" kern="1200" baseline="0" dirty="0" smtClean="0">
                          <a:solidFill>
                            <a:srgbClr val="FF0000"/>
                          </a:solidFill>
                          <a:effectLst/>
                          <a:latin typeface="Times New Roman" panose="02020603050405020304" pitchFamily="18" charset="0"/>
                          <a:ea typeface="+mn-ea"/>
                          <a:cs typeface="Times New Roman" panose="02020603050405020304" pitchFamily="18" charset="0"/>
                        </a:rPr>
                        <a:t>  correlates well with the CO?</a:t>
                      </a:r>
                      <a:endParaRPr lang="en-IN"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800" dirty="0" smtClean="0">
                          <a:latin typeface="Times New Roman" panose="02020603050405020304" pitchFamily="18" charset="0"/>
                          <a:cs typeface="Times New Roman" panose="02020603050405020304" pitchFamily="18" charset="0"/>
                        </a:rPr>
                        <a:t>Remarks:</a:t>
                      </a:r>
                    </a:p>
                    <a:p>
                      <a:r>
                        <a:rPr lang="en-IN" sz="1800" dirty="0" smtClean="0">
                          <a:latin typeface="Times New Roman" panose="02020603050405020304" pitchFamily="18" charset="0"/>
                          <a:cs typeface="Times New Roman" panose="02020603050405020304" pitchFamily="18" charset="0"/>
                        </a:rPr>
                        <a:t>CO3 –PO2, </a:t>
                      </a:r>
                      <a:r>
                        <a:rPr lang="en-IN" sz="1800" baseline="0" dirty="0" smtClean="0">
                          <a:solidFill>
                            <a:srgbClr val="FF0000"/>
                          </a:solidFill>
                          <a:latin typeface="Times New Roman" panose="02020603050405020304" pitchFamily="18" charset="0"/>
                          <a:cs typeface="Times New Roman" panose="02020603050405020304" pitchFamily="18" charset="0"/>
                        </a:rPr>
                        <a:t>PO3</a:t>
                      </a:r>
                      <a:endParaRPr lang="en-IN" sz="18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969068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71600" y="271046"/>
            <a:ext cx="8229600" cy="338554"/>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600" b="1" dirty="0" err="1" smtClean="0">
                <a:solidFill>
                  <a:srgbClr val="0000FF"/>
                </a:solidFill>
                <a:latin typeface="Cambria" panose="02040503050406030204" pitchFamily="18" charset="0"/>
              </a:rPr>
              <a:t>Contd</a:t>
            </a:r>
            <a:r>
              <a:rPr lang="en-US" sz="1600" b="1" dirty="0" smtClean="0">
                <a:solidFill>
                  <a:srgbClr val="0000FF"/>
                </a:solidFill>
                <a:latin typeface="Cambria" panose="02040503050406030204" pitchFamily="18" charset="0"/>
              </a:rPr>
              <a:t>…</a:t>
            </a:r>
            <a:endParaRPr lang="en-US" sz="1600" dirty="0">
              <a:solidFill>
                <a:srgbClr val="0000FF"/>
              </a:solidFill>
              <a:latin typeface="Cambria" panose="02040503050406030204" pitchFamily="18" charset="0"/>
            </a:endParaRPr>
          </a:p>
        </p:txBody>
      </p:sp>
      <p:sp>
        <p:nvSpPr>
          <p:cNvPr id="2" name="Rectangle 1"/>
          <p:cNvSpPr/>
          <p:nvPr/>
        </p:nvSpPr>
        <p:spPr>
          <a:xfrm>
            <a:off x="1143000" y="685800"/>
            <a:ext cx="8382000" cy="4832092"/>
          </a:xfrm>
          <a:prstGeom prst="rect">
            <a:avLst/>
          </a:prstGeom>
        </p:spPr>
        <p:txBody>
          <a:bodyPr wrap="square">
            <a:spAutoFit/>
          </a:bodyPr>
          <a:lstStyle/>
          <a:p>
            <a:pPr algn="just"/>
            <a:r>
              <a:rPr lang="en-IN" sz="2800" dirty="0" smtClean="0">
                <a:latin typeface="Times New Roman" panose="02020603050405020304" pitchFamily="18" charset="0"/>
                <a:cs typeface="Times New Roman" panose="02020603050405020304" pitchFamily="18" charset="0"/>
              </a:rPr>
              <a:t>In this case, students are expected to </a:t>
            </a:r>
            <a:r>
              <a:rPr lang="en-IN" sz="2800" u="sng" dirty="0" smtClean="0">
                <a:solidFill>
                  <a:srgbClr val="FF0000"/>
                </a:solidFill>
                <a:latin typeface="Times New Roman" panose="02020603050405020304" pitchFamily="18" charset="0"/>
                <a:cs typeface="Times New Roman" panose="02020603050405020304" pitchFamily="18" charset="0"/>
              </a:rPr>
              <a:t>identify</a:t>
            </a:r>
            <a:r>
              <a:rPr lang="en-IN" sz="2800" dirty="0" smtClean="0">
                <a:latin typeface="Times New Roman" panose="02020603050405020304" pitchFamily="18" charset="0"/>
                <a:cs typeface="Times New Roman" panose="02020603050405020304" pitchFamily="18" charset="0"/>
              </a:rPr>
              <a:t> and </a:t>
            </a:r>
            <a:r>
              <a:rPr lang="en-IN" sz="2800" u="sng" dirty="0" smtClean="0">
                <a:solidFill>
                  <a:srgbClr val="FF0000"/>
                </a:solidFill>
                <a:latin typeface="Times New Roman" panose="02020603050405020304" pitchFamily="18" charset="0"/>
                <a:cs typeface="Times New Roman" panose="02020603050405020304" pitchFamily="18" charset="0"/>
              </a:rPr>
              <a:t>formulate</a:t>
            </a:r>
            <a:r>
              <a:rPr lang="en-IN" sz="2800" dirty="0" smtClean="0">
                <a:latin typeface="Times New Roman" panose="02020603050405020304" pitchFamily="18" charset="0"/>
                <a:cs typeface="Times New Roman" panose="02020603050405020304" pitchFamily="18" charset="0"/>
              </a:rPr>
              <a:t> various design parameters such as type of cement which can be used for early strength gain, water content (W/C), workability required to manufacture such precast elements. They are also required to look for specifications as per the </a:t>
            </a:r>
            <a:r>
              <a:rPr lang="en-IN" sz="2800" dirty="0" err="1" smtClean="0">
                <a:latin typeface="Times New Roman" panose="02020603050405020304" pitchFamily="18" charset="0"/>
                <a:cs typeface="Times New Roman" panose="02020603050405020304" pitchFamily="18" charset="0"/>
              </a:rPr>
              <a:t>codal</a:t>
            </a:r>
            <a:r>
              <a:rPr lang="en-IN" sz="2800" dirty="0" smtClean="0">
                <a:latin typeface="Times New Roman" panose="02020603050405020304" pitchFamily="18" charset="0"/>
                <a:cs typeface="Times New Roman" panose="02020603050405020304" pitchFamily="18" charset="0"/>
              </a:rPr>
              <a:t> provisions and then apply engineering principles to arrive at mix proportions for a least cost.</a:t>
            </a:r>
            <a:endParaRPr lang="en-US" sz="2800" dirty="0" smtClean="0">
              <a:latin typeface="Times New Roman" panose="02020603050405020304" pitchFamily="18" charset="0"/>
              <a:cs typeface="Times New Roman" panose="02020603050405020304" pitchFamily="18" charset="0"/>
            </a:endParaRPr>
          </a:p>
          <a:p>
            <a:pPr algn="just"/>
            <a:endParaRPr lang="en-IN" sz="2800" dirty="0" smtClean="0">
              <a:latin typeface="Times New Roman" panose="02020603050405020304" pitchFamily="18" charset="0"/>
              <a:cs typeface="Times New Roman" panose="02020603050405020304" pitchFamily="18" charset="0"/>
            </a:endParaRPr>
          </a:p>
          <a:p>
            <a:pPr algn="just"/>
            <a:r>
              <a:rPr lang="en-IN" sz="2800" u="sng" dirty="0" smtClean="0">
                <a:solidFill>
                  <a:srgbClr val="FF0000"/>
                </a:solidFill>
                <a:latin typeface="Times New Roman" panose="02020603050405020304" pitchFamily="18" charset="0"/>
                <a:cs typeface="Times New Roman" panose="02020603050405020304" pitchFamily="18" charset="0"/>
              </a:rPr>
              <a:t>The assessment correlates well with the CO and hence maps strongly for PO2 and PO3.</a:t>
            </a:r>
            <a:endParaRPr lang="en-US" sz="2800"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7322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8122920" cy="381000"/>
          </a:xfrm>
        </p:spPr>
        <p:txBody>
          <a:bodyPr>
            <a:noAutofit/>
          </a:bodyPr>
          <a:lstStyle/>
          <a:p>
            <a:r>
              <a:rPr lang="en-US" sz="3200" dirty="0" smtClean="0"/>
              <a:t>COs (Summary)</a:t>
            </a:r>
            <a:endParaRPr lang="en-US" sz="3200" dirty="0"/>
          </a:p>
        </p:txBody>
      </p:sp>
      <p:sp>
        <p:nvSpPr>
          <p:cNvPr id="3" name="Content Placeholder 2"/>
          <p:cNvSpPr>
            <a:spLocks noGrp="1"/>
          </p:cNvSpPr>
          <p:nvPr>
            <p:ph idx="1"/>
          </p:nvPr>
        </p:nvSpPr>
        <p:spPr>
          <a:xfrm>
            <a:off x="1143000" y="838200"/>
            <a:ext cx="8382000" cy="5410200"/>
          </a:xfrm>
        </p:spPr>
        <p:txBody>
          <a:bodyPr>
            <a:normAutofit fontScale="85000" lnSpcReduction="20000"/>
          </a:bodyPr>
          <a:lstStyle/>
          <a:p>
            <a:pPr marL="82296" indent="0" algn="just">
              <a:lnSpc>
                <a:spcPct val="150000"/>
              </a:lnSpc>
              <a:buNone/>
            </a:pPr>
            <a:r>
              <a:rPr lang="en-IN" sz="1900" dirty="0">
                <a:solidFill>
                  <a:srgbClr val="A50021"/>
                </a:solidFill>
                <a:latin typeface="Times New Roman" panose="02020603050405020304" pitchFamily="18" charset="0"/>
                <a:cs typeface="Times New Roman" panose="02020603050405020304" pitchFamily="18" charset="0"/>
              </a:rPr>
              <a:t>Example Situation 1</a:t>
            </a:r>
            <a:r>
              <a:rPr lang="en-IN" sz="2600" dirty="0">
                <a:solidFill>
                  <a:srgbClr val="A50021"/>
                </a:solidFill>
                <a:latin typeface="Times New Roman" panose="02020603050405020304" pitchFamily="18" charset="0"/>
                <a:cs typeface="Times New Roman" panose="02020603050405020304" pitchFamily="18" charset="0"/>
              </a:rPr>
              <a:t>:</a:t>
            </a:r>
            <a:endParaRPr lang="en-US" sz="2600" dirty="0">
              <a:solidFill>
                <a:srgbClr val="A50021"/>
              </a:solidFill>
              <a:latin typeface="Times New Roman" panose="02020603050405020304" pitchFamily="18" charset="0"/>
              <a:cs typeface="Times New Roman" panose="02020603050405020304" pitchFamily="18" charset="0"/>
            </a:endParaRPr>
          </a:p>
          <a:p>
            <a:pPr algn="just">
              <a:lnSpc>
                <a:spcPct val="150000"/>
              </a:lnSpc>
            </a:pPr>
            <a:r>
              <a:rPr lang="en-IN" sz="2600" b="1" dirty="0" smtClean="0">
                <a:solidFill>
                  <a:srgbClr val="0000FF"/>
                </a:solidFill>
                <a:latin typeface="Times New Roman" panose="02020603050405020304" pitchFamily="18" charset="0"/>
                <a:cs typeface="Times New Roman" panose="02020603050405020304" pitchFamily="18" charset="0"/>
              </a:rPr>
              <a:t>Able </a:t>
            </a:r>
            <a:r>
              <a:rPr lang="en-IN" sz="2600" b="1" dirty="0">
                <a:solidFill>
                  <a:srgbClr val="0000FF"/>
                </a:solidFill>
                <a:latin typeface="Times New Roman" panose="02020603050405020304" pitchFamily="18" charset="0"/>
                <a:cs typeface="Times New Roman" panose="02020603050405020304" pitchFamily="18" charset="0"/>
              </a:rPr>
              <a:t>to understand mix proportioning techniques for field </a:t>
            </a:r>
            <a:r>
              <a:rPr lang="en-IN" sz="2600" b="1" dirty="0" smtClean="0">
                <a:solidFill>
                  <a:srgbClr val="0000FF"/>
                </a:solidFill>
                <a:latin typeface="Times New Roman" panose="02020603050405020304" pitchFamily="18" charset="0"/>
                <a:cs typeface="Times New Roman" panose="02020603050405020304" pitchFamily="18" charset="0"/>
              </a:rPr>
              <a:t>applications.</a:t>
            </a:r>
          </a:p>
          <a:p>
            <a:pPr marL="82296" indent="0" algn="just">
              <a:lnSpc>
                <a:spcPct val="150000"/>
              </a:lnSpc>
              <a:buNone/>
            </a:pPr>
            <a:r>
              <a:rPr lang="en-IN" sz="1900" dirty="0">
                <a:solidFill>
                  <a:srgbClr val="A50021"/>
                </a:solidFill>
                <a:latin typeface="Times New Roman" panose="02020603050405020304" pitchFamily="18" charset="0"/>
                <a:cs typeface="Times New Roman" panose="02020603050405020304" pitchFamily="18" charset="0"/>
              </a:rPr>
              <a:t>Example Situation 2:</a:t>
            </a:r>
            <a:endParaRPr lang="en-US" sz="1900" dirty="0">
              <a:solidFill>
                <a:srgbClr val="A50021"/>
              </a:solidFill>
              <a:latin typeface="Times New Roman" panose="02020603050405020304" pitchFamily="18" charset="0"/>
              <a:cs typeface="Times New Roman" panose="02020603050405020304" pitchFamily="18" charset="0"/>
            </a:endParaRPr>
          </a:p>
          <a:p>
            <a:pPr algn="just">
              <a:lnSpc>
                <a:spcPct val="150000"/>
              </a:lnSpc>
            </a:pPr>
            <a:r>
              <a:rPr lang="en-IN" sz="2600" b="1" dirty="0" smtClean="0">
                <a:solidFill>
                  <a:srgbClr val="0000FF"/>
                </a:solidFill>
                <a:latin typeface="Times New Roman" panose="02020603050405020304" pitchFamily="18" charset="0"/>
                <a:cs typeface="Times New Roman" panose="02020603050405020304" pitchFamily="18" charset="0"/>
              </a:rPr>
              <a:t>Able </a:t>
            </a:r>
            <a:r>
              <a:rPr lang="en-IN" sz="2600" b="1" dirty="0">
                <a:solidFill>
                  <a:srgbClr val="0000FF"/>
                </a:solidFill>
                <a:latin typeface="Times New Roman" panose="02020603050405020304" pitchFamily="18" charset="0"/>
                <a:cs typeface="Times New Roman" panose="02020603050405020304" pitchFamily="18" charset="0"/>
              </a:rPr>
              <a:t>to </a:t>
            </a:r>
            <a:r>
              <a:rPr lang="en-IN" sz="2600" b="1" u="sng" dirty="0">
                <a:solidFill>
                  <a:srgbClr val="0000FF"/>
                </a:solidFill>
                <a:latin typeface="Times New Roman" panose="02020603050405020304" pitchFamily="18" charset="0"/>
                <a:cs typeface="Times New Roman" panose="02020603050405020304" pitchFamily="18" charset="0"/>
              </a:rPr>
              <a:t>apply</a:t>
            </a:r>
            <a:r>
              <a:rPr lang="en-IN" sz="2600" b="1" dirty="0">
                <a:solidFill>
                  <a:srgbClr val="0000FF"/>
                </a:solidFill>
                <a:latin typeface="Times New Roman" panose="02020603050405020304" pitchFamily="18" charset="0"/>
                <a:cs typeface="Times New Roman" panose="02020603050405020304" pitchFamily="18" charset="0"/>
              </a:rPr>
              <a:t> mix proportion principles to </a:t>
            </a:r>
            <a:r>
              <a:rPr lang="en-IN" sz="2600" b="1" u="sng" dirty="0">
                <a:solidFill>
                  <a:srgbClr val="0000FF"/>
                </a:solidFill>
                <a:latin typeface="Times New Roman" panose="02020603050405020304" pitchFamily="18" charset="0"/>
                <a:cs typeface="Times New Roman" panose="02020603050405020304" pitchFamily="18" charset="0"/>
              </a:rPr>
              <a:t>design</a:t>
            </a:r>
            <a:r>
              <a:rPr lang="en-IN" sz="2600" b="1" dirty="0">
                <a:solidFill>
                  <a:srgbClr val="0000FF"/>
                </a:solidFill>
                <a:latin typeface="Times New Roman" panose="02020603050405020304" pitchFamily="18" charset="0"/>
                <a:cs typeface="Times New Roman" panose="02020603050405020304" pitchFamily="18" charset="0"/>
              </a:rPr>
              <a:t> a concrete mix for </a:t>
            </a:r>
            <a:r>
              <a:rPr lang="en-IN" sz="2600" b="1" dirty="0" smtClean="0">
                <a:solidFill>
                  <a:srgbClr val="0000FF"/>
                </a:solidFill>
                <a:latin typeface="Times New Roman" panose="02020603050405020304" pitchFamily="18" charset="0"/>
                <a:cs typeface="Times New Roman" panose="02020603050405020304" pitchFamily="18" charset="0"/>
              </a:rPr>
              <a:t>field </a:t>
            </a:r>
            <a:r>
              <a:rPr lang="en-IN" sz="2600" b="1" dirty="0">
                <a:solidFill>
                  <a:srgbClr val="0000FF"/>
                </a:solidFill>
                <a:latin typeface="Times New Roman" panose="02020603050405020304" pitchFamily="18" charset="0"/>
                <a:cs typeface="Times New Roman" panose="02020603050405020304" pitchFamily="18" charset="0"/>
              </a:rPr>
              <a:t>applications</a:t>
            </a:r>
            <a:r>
              <a:rPr lang="en-IN" sz="2600" b="1" dirty="0" smtClean="0">
                <a:solidFill>
                  <a:srgbClr val="0000FF"/>
                </a:solidFill>
                <a:latin typeface="Times New Roman" panose="02020603050405020304" pitchFamily="18" charset="0"/>
                <a:cs typeface="Times New Roman" panose="02020603050405020304" pitchFamily="18" charset="0"/>
              </a:rPr>
              <a:t>.</a:t>
            </a:r>
          </a:p>
          <a:p>
            <a:pPr marL="82296" indent="0" algn="just">
              <a:lnSpc>
                <a:spcPct val="150000"/>
              </a:lnSpc>
              <a:buNone/>
            </a:pPr>
            <a:r>
              <a:rPr lang="en-US" sz="1900" dirty="0">
                <a:solidFill>
                  <a:srgbClr val="A50021"/>
                </a:solidFill>
                <a:latin typeface="Times New Roman" panose="02020603050405020304" pitchFamily="18" charset="0"/>
                <a:cs typeface="Times New Roman" panose="02020603050405020304" pitchFamily="18" charset="0"/>
              </a:rPr>
              <a:t>Example Situation 3:</a:t>
            </a:r>
          </a:p>
          <a:p>
            <a:pPr algn="just"/>
            <a:r>
              <a:rPr lang="en-IN" sz="2600" b="1" dirty="0">
                <a:solidFill>
                  <a:srgbClr val="0000FF"/>
                </a:solidFill>
                <a:latin typeface="Times New Roman" panose="02020603050405020304" pitchFamily="18" charset="0"/>
                <a:cs typeface="Times New Roman" panose="02020603050405020304" pitchFamily="18" charset="0"/>
              </a:rPr>
              <a:t>Able to </a:t>
            </a:r>
            <a:r>
              <a:rPr lang="en-IN" sz="2600" b="1" u="sng" dirty="0">
                <a:solidFill>
                  <a:srgbClr val="0000FF"/>
                </a:solidFill>
                <a:latin typeface="Times New Roman" panose="02020603050405020304" pitchFamily="18" charset="0"/>
                <a:cs typeface="Times New Roman" panose="02020603050405020304" pitchFamily="18" charset="0"/>
              </a:rPr>
              <a:t>analyse </a:t>
            </a:r>
            <a:r>
              <a:rPr lang="en-IN" sz="2600" b="1" dirty="0">
                <a:solidFill>
                  <a:srgbClr val="0000FF"/>
                </a:solidFill>
                <a:latin typeface="Times New Roman" panose="02020603050405020304" pitchFamily="18" charset="0"/>
                <a:cs typeface="Times New Roman" panose="02020603050405020304" pitchFamily="18" charset="0"/>
              </a:rPr>
              <a:t>characteristics of mix constituents and </a:t>
            </a:r>
            <a:r>
              <a:rPr lang="en-IN" sz="2600" b="1" i="1" u="sng" dirty="0">
                <a:solidFill>
                  <a:srgbClr val="0000FF"/>
                </a:solidFill>
                <a:latin typeface="Times New Roman" panose="02020603050405020304" pitchFamily="18" charset="0"/>
                <a:cs typeface="Times New Roman" panose="02020603050405020304" pitchFamily="18" charset="0"/>
              </a:rPr>
              <a:t>design</a:t>
            </a:r>
            <a:r>
              <a:rPr lang="en-IN" sz="2600" b="1" dirty="0">
                <a:solidFill>
                  <a:srgbClr val="0000FF"/>
                </a:solidFill>
                <a:latin typeface="Times New Roman" panose="02020603050405020304" pitchFamily="18" charset="0"/>
                <a:cs typeface="Times New Roman" panose="02020603050405020304" pitchFamily="18" charset="0"/>
              </a:rPr>
              <a:t> a concrete mix for field </a:t>
            </a:r>
            <a:r>
              <a:rPr lang="en-IN" sz="2600" b="1" dirty="0" smtClean="0">
                <a:solidFill>
                  <a:srgbClr val="0000FF"/>
                </a:solidFill>
                <a:latin typeface="Times New Roman" panose="02020603050405020304" pitchFamily="18" charset="0"/>
                <a:cs typeface="Times New Roman" panose="02020603050405020304" pitchFamily="18" charset="0"/>
              </a:rPr>
              <a:t>applications. </a:t>
            </a:r>
          </a:p>
          <a:p>
            <a:pPr marL="82296" indent="0" algn="just">
              <a:buNone/>
            </a:pPr>
            <a:endParaRPr lang="en-IN" sz="2600" b="1" dirty="0" smtClean="0">
              <a:solidFill>
                <a:srgbClr val="0000FF"/>
              </a:solidFill>
              <a:latin typeface="Times New Roman" panose="02020603050405020304" pitchFamily="18" charset="0"/>
              <a:cs typeface="Times New Roman" panose="02020603050405020304" pitchFamily="18" charset="0"/>
            </a:endParaRPr>
          </a:p>
          <a:p>
            <a:pPr marL="82296" indent="0" algn="just">
              <a:buNone/>
            </a:pPr>
            <a:r>
              <a:rPr lang="en-IN" sz="3500" b="1" i="1" dirty="0" smtClean="0">
                <a:solidFill>
                  <a:srgbClr val="FF0000"/>
                </a:solidFill>
                <a:latin typeface="Times New Roman" panose="02020603050405020304" pitchFamily="18" charset="0"/>
                <a:cs typeface="Times New Roman" panose="02020603050405020304" pitchFamily="18" charset="0"/>
              </a:rPr>
              <a:t>(Choice of writing an appropriate CO and choosing the right assessment to map corresponding PO remains with the course instructor)</a:t>
            </a:r>
            <a:endParaRPr lang="en-US" sz="3500" i="1" dirty="0">
              <a:solidFill>
                <a:srgbClr val="FF0000"/>
              </a:solidFill>
              <a:latin typeface="Times New Roman" panose="02020603050405020304" pitchFamily="18" charset="0"/>
              <a:cs typeface="Times New Roman" panose="02020603050405020304" pitchFamily="18" charset="0"/>
            </a:endParaRPr>
          </a:p>
          <a:p>
            <a:pPr algn="just">
              <a:lnSpc>
                <a:spcPct val="150000"/>
              </a:lnSpc>
            </a:pPr>
            <a:endParaRPr lang="en-US" i="1" dirty="0">
              <a:solidFill>
                <a:srgbClr val="C0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114954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21490004"/>
              </p:ext>
            </p:extLst>
          </p:nvPr>
        </p:nvGraphicFramePr>
        <p:xfrm>
          <a:off x="381001" y="1066800"/>
          <a:ext cx="7772400" cy="5683252"/>
        </p:xfrm>
        <a:graphic>
          <a:graphicData uri="http://schemas.openxmlformats.org/drawingml/2006/table">
            <a:tbl>
              <a:tblPr/>
              <a:tblGrid>
                <a:gridCol w="1174061"/>
                <a:gridCol w="1264341"/>
                <a:gridCol w="1889511"/>
                <a:gridCol w="91688"/>
                <a:gridCol w="598936"/>
                <a:gridCol w="681991"/>
                <a:gridCol w="506457"/>
                <a:gridCol w="437396"/>
                <a:gridCol w="391354"/>
                <a:gridCol w="379842"/>
                <a:gridCol w="356823"/>
              </a:tblGrid>
              <a:tr h="190583">
                <a:tc>
                  <a:txBody>
                    <a:bodyPr/>
                    <a:lstStyle/>
                    <a:p>
                      <a:pPr algn="l" fontAlgn="ctr"/>
                      <a:endParaRPr lang="en-IN" sz="1200" b="0" i="0" u="none" strike="noStrike" dirty="0">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l" fontAlgn="ctr"/>
                      <a:endParaRPr lang="en-IN" sz="1200" b="0" i="0" u="none" strike="noStrike" dirty="0">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en-IN" sz="1200" b="0" i="0" u="none" strike="noStrike" dirty="0">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hMerge="1">
                  <a:txBody>
                    <a:bodyPr/>
                    <a:lstStyle/>
                    <a:p>
                      <a:endParaRPr lang="en-IN"/>
                    </a:p>
                  </a:txBody>
                  <a:tcPr/>
                </a:tc>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l" fontAlgn="ctr"/>
                      <a:endParaRPr lang="en-IN" sz="1200" b="0" i="0" u="none" strike="noStrike" dirty="0">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r>
              <a:tr h="190583">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1" i="0" u="none" strike="noStrike">
                          <a:solidFill>
                            <a:srgbClr val="000000"/>
                          </a:solidFill>
                          <a:effectLst/>
                          <a:latin typeface="Times New Roman"/>
                        </a:rPr>
                        <a:t>Grading Scale</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a:solidFill>
                            <a:srgbClr val="000000"/>
                          </a:solidFill>
                          <a:effectLst/>
                          <a:latin typeface="Times New Roman"/>
                        </a:rPr>
                        <a:t> </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IN"/>
                    </a:p>
                  </a:txBody>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219518">
                <a:tc>
                  <a:txBody>
                    <a:bodyPr/>
                    <a:lstStyle/>
                    <a:p>
                      <a:pPr algn="ctr" fontAlgn="ctr"/>
                      <a:r>
                        <a:rPr lang="en-IN" sz="1200" b="0" i="0" u="none" strike="noStrike">
                          <a:solidFill>
                            <a:srgbClr val="000000"/>
                          </a:solidFill>
                          <a:effectLst/>
                          <a:latin typeface="Times New Roman"/>
                        </a:rPr>
                        <a:t>50%</a:t>
                      </a: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IN" sz="1200" b="1" i="0" u="none" strike="noStrike">
                          <a:solidFill>
                            <a:srgbClr val="000000"/>
                          </a:solidFill>
                          <a:effectLst/>
                          <a:latin typeface="Times New Roman"/>
                        </a:rPr>
                        <a:t>SCORE :  &lt; 50%</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effectLst/>
                          <a:latin typeface="Times New Roman"/>
                        </a:rPr>
                        <a:t>1</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IN"/>
                    </a:p>
                  </a:txBody>
                  <a:tcPr/>
                </a:tc>
                <a:tc>
                  <a:txBody>
                    <a:bodyPr/>
                    <a:lstStyle/>
                    <a:p>
                      <a:pPr algn="ctr" fontAlgn="ctr"/>
                      <a:endParaRPr lang="en-IN" sz="1200" b="1" i="0" u="none" strike="noStrike" dirty="0">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190583">
                <a:tc>
                  <a:txBody>
                    <a:bodyPr/>
                    <a:lstStyle/>
                    <a:p>
                      <a:pPr algn="ctr"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IN" sz="1200" b="1" i="0" u="none" strike="noStrike">
                          <a:solidFill>
                            <a:srgbClr val="000000"/>
                          </a:solidFill>
                          <a:effectLst/>
                          <a:latin typeface="Times New Roman"/>
                        </a:rPr>
                        <a:t>50%  - &lt; 70%</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effectLst/>
                          <a:latin typeface="Times New Roman"/>
                        </a:rPr>
                        <a:t>2</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IN"/>
                    </a:p>
                  </a:txBody>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190583">
                <a:tc>
                  <a:txBody>
                    <a:bodyPr/>
                    <a:lstStyle/>
                    <a:p>
                      <a:pPr algn="ctr" fontAlgn="ctr"/>
                      <a:r>
                        <a:rPr lang="en-IN" sz="1200" b="0" i="0" u="none" strike="noStrike">
                          <a:solidFill>
                            <a:srgbClr val="000000"/>
                          </a:solidFill>
                          <a:effectLst/>
                          <a:latin typeface="Times New Roman"/>
                        </a:rPr>
                        <a:t>70%</a:t>
                      </a: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IN" sz="1200" b="1" i="0" u="none" strike="noStrike">
                          <a:solidFill>
                            <a:srgbClr val="000000"/>
                          </a:solidFill>
                          <a:effectLst/>
                          <a:latin typeface="Times New Roman"/>
                        </a:rPr>
                        <a:t>&gt; =70%</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effectLst/>
                          <a:latin typeface="Times New Roman"/>
                        </a:rPr>
                        <a:t>3</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IN"/>
                    </a:p>
                  </a:txBody>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190583">
                <a:tc>
                  <a:txBody>
                    <a:bodyPr/>
                    <a:lstStyle/>
                    <a:p>
                      <a:pPr algn="ctr"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r" fontAlgn="ctr"/>
                      <a:endParaRPr lang="en-IN" sz="1200" b="1" i="0" u="none" strike="noStrike">
                        <a:solidFill>
                          <a:srgbClr val="000000"/>
                        </a:solidFill>
                        <a:effectLst/>
                        <a:latin typeface="Times New Roman"/>
                      </a:endParaRPr>
                    </a:p>
                  </a:txBody>
                  <a:tcPr marL="9135" marR="9135" marT="91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hMerge="1">
                  <a:txBody>
                    <a:bodyPr/>
                    <a:lstStyle/>
                    <a:p>
                      <a:endParaRPr lang="en-IN"/>
                    </a:p>
                  </a:txBody>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372099">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r>
                        <a:rPr lang="en-IN" sz="1200" b="1" i="0" u="none" strike="noStrike" dirty="0">
                          <a:solidFill>
                            <a:srgbClr val="000000"/>
                          </a:solidFill>
                          <a:effectLst/>
                          <a:latin typeface="Times New Roman"/>
                        </a:rPr>
                        <a:t>75%</a:t>
                      </a:r>
                    </a:p>
                  </a:txBody>
                  <a:tcPr marL="9135" marR="9135" marT="9135" marB="0" anchor="ctr">
                    <a:lnL>
                      <a:noFill/>
                    </a:lnL>
                    <a:lnR>
                      <a:noFill/>
                    </a:lnR>
                    <a:lnT>
                      <a:noFill/>
                    </a:lnT>
                    <a:lnB>
                      <a:noFill/>
                    </a:lnB>
                    <a:solidFill>
                      <a:srgbClr val="D8E4BC"/>
                    </a:solidFill>
                  </a:tcPr>
                </a:tc>
                <a:tc gridSpan="6">
                  <a:txBody>
                    <a:bodyPr/>
                    <a:lstStyle/>
                    <a:p>
                      <a:pPr algn="l" fontAlgn="ctr"/>
                      <a:r>
                        <a:rPr lang="en-IN" sz="1200" b="1" i="0" u="none" strike="noStrike" dirty="0" err="1">
                          <a:solidFill>
                            <a:srgbClr val="000000"/>
                          </a:solidFill>
                          <a:effectLst/>
                          <a:latin typeface="Times New Roman"/>
                        </a:rPr>
                        <a:t>Percent</a:t>
                      </a:r>
                      <a:r>
                        <a:rPr lang="en-IN" sz="1200" b="1" i="0" u="none" strike="noStrike" dirty="0">
                          <a:solidFill>
                            <a:srgbClr val="000000"/>
                          </a:solidFill>
                          <a:effectLst/>
                          <a:latin typeface="Times New Roman"/>
                        </a:rPr>
                        <a:t> of </a:t>
                      </a:r>
                      <a:r>
                        <a:rPr lang="en-IN" sz="1200" b="1" i="0" u="none" strike="noStrike" dirty="0" smtClean="0">
                          <a:solidFill>
                            <a:srgbClr val="000000"/>
                          </a:solidFill>
                          <a:effectLst/>
                          <a:latin typeface="Times New Roman"/>
                        </a:rPr>
                        <a:t> Students </a:t>
                      </a:r>
                      <a:r>
                        <a:rPr lang="en-IN" sz="1200" b="1" i="0" u="none" strike="noStrike" dirty="0">
                          <a:solidFill>
                            <a:srgbClr val="000000"/>
                          </a:solidFill>
                          <a:effectLst/>
                          <a:latin typeface="Times New Roman"/>
                        </a:rPr>
                        <a:t>should score &gt; 70% of marks for Attainment</a:t>
                      </a:r>
                    </a:p>
                  </a:txBody>
                  <a:tcPr marL="9135" marR="9135" marT="9135" marB="0" anchor="ctr">
                    <a:lnL>
                      <a:noFill/>
                    </a:lnL>
                    <a:lnR>
                      <a:noFill/>
                    </a:lnR>
                    <a:lnT>
                      <a:noFill/>
                    </a:lnT>
                    <a:lnB>
                      <a:noFill/>
                    </a:lnB>
                    <a:solidFill>
                      <a:srgbClr val="D8E4BC"/>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281341">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endParaRPr lang="en-IN" dirty="0"/>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1" i="0" u="none" strike="noStrike" dirty="0">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a:noFill/>
                    </a:lnL>
                    <a:lnR>
                      <a:noFill/>
                    </a:lnR>
                    <a:lnT>
                      <a:noFill/>
                    </a:lnT>
                    <a:lnB>
                      <a:noFill/>
                    </a:lnB>
                  </a:tcPr>
                </a:tc>
              </a:tr>
              <a:tr h="372099">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1" i="0" u="none" strike="noStrike">
                          <a:solidFill>
                            <a:srgbClr val="000000"/>
                          </a:solidFill>
                          <a:effectLst/>
                          <a:latin typeface="Times New Roman"/>
                        </a:rPr>
                        <a:t>CO</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n-IN" sz="1200" b="1" i="0" u="none" strike="noStrike">
                          <a:solidFill>
                            <a:srgbClr val="000000"/>
                          </a:solidFill>
                          <a:effectLst/>
                          <a:latin typeface="Times New Roman"/>
                        </a:rPr>
                        <a:t>CO Decription</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200" b="1" i="0" u="none" strike="noStrike">
                          <a:solidFill>
                            <a:srgbClr val="000000"/>
                          </a:solidFill>
                          <a:effectLst/>
                          <a:latin typeface="Times New Roman"/>
                        </a:rPr>
                        <a:t>T1</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200" b="1" i="0" u="none" strike="noStrike">
                          <a:solidFill>
                            <a:srgbClr val="000000"/>
                          </a:solidFill>
                          <a:effectLst/>
                          <a:latin typeface="Times New Roman"/>
                        </a:rPr>
                        <a:t>T2</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200" b="1" i="0" u="none" strike="noStrike">
                          <a:solidFill>
                            <a:srgbClr val="000000"/>
                          </a:solidFill>
                          <a:effectLst/>
                          <a:latin typeface="Times New Roman"/>
                        </a:rPr>
                        <a:t>A1</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200" b="1" i="0" u="none" strike="noStrike">
                          <a:solidFill>
                            <a:srgbClr val="000000"/>
                          </a:solidFill>
                          <a:effectLst/>
                          <a:latin typeface="Times New Roman"/>
                        </a:rPr>
                        <a:t>A2</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endParaRPr lang="en-IN" sz="1200" b="1"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200" b="1" i="0" u="none" strike="noStrike">
                          <a:solidFill>
                            <a:srgbClr val="000000"/>
                          </a:solidFill>
                          <a:effectLst/>
                          <a:latin typeface="Times New Roman"/>
                        </a:rPr>
                        <a:t>LAB</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r>
              <a:tr h="765383">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1" i="0" u="none" strike="noStrike" dirty="0">
                          <a:solidFill>
                            <a:srgbClr val="000000"/>
                          </a:solidFill>
                          <a:effectLst/>
                          <a:latin typeface="Times New Roman"/>
                        </a:rPr>
                        <a:t>CO1</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just" fontAlgn="ctr"/>
                      <a:r>
                        <a:rPr lang="en-IN" sz="1000" b="1" i="0" u="none" strike="noStrike">
                          <a:solidFill>
                            <a:srgbClr val="000000"/>
                          </a:solidFill>
                          <a:effectLst/>
                          <a:latin typeface="Cambria"/>
                        </a:rPr>
                        <a:t>Identify</a:t>
                      </a:r>
                      <a:r>
                        <a:rPr lang="en-IN" sz="1000" b="0" i="0" u="none" strike="noStrike">
                          <a:solidFill>
                            <a:srgbClr val="000000"/>
                          </a:solidFill>
                          <a:effectLst/>
                          <a:latin typeface="Cambria"/>
                        </a:rPr>
                        <a:t> constituent of concrete material characteristics and different types of concrete for their appropriate use in construction. [K 2]</a:t>
                      </a:r>
                      <a:r>
                        <a:rPr lang="en-IN" sz="1000" b="0" i="0" u="none" strike="noStrike">
                          <a:solidFill>
                            <a:srgbClr val="FF0000"/>
                          </a:solidFill>
                          <a:effectLst/>
                          <a:latin typeface="Cambria"/>
                        </a:rPr>
                        <a:t>(PO1)</a:t>
                      </a:r>
                      <a:endParaRPr lang="en-IN" sz="1000" b="1" i="0" u="none" strike="noStrike">
                        <a:solidFill>
                          <a:srgbClr val="000000"/>
                        </a:solidFill>
                        <a:effectLst/>
                        <a:latin typeface="Cambria"/>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IN" sz="1300" b="0" i="0" u="none" strike="noStrike">
                        <a:solidFill>
                          <a:srgbClr val="000000"/>
                        </a:solidFill>
                        <a:effectLst/>
                        <a:latin typeface="Calibri"/>
                      </a:endParaRP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300" b="0" i="0" u="none" strike="noStrike">
                          <a:solidFill>
                            <a:srgbClr val="000000"/>
                          </a:solidFill>
                          <a:effectLst/>
                          <a:latin typeface="Calibri"/>
                        </a:rPr>
                        <a:t>Q1.a, b, Q2 a,b</a:t>
                      </a: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300" b="0" i="0" u="none" strike="noStrike">
                          <a:solidFill>
                            <a:srgbClr val="000000"/>
                          </a:solidFill>
                          <a:effectLst/>
                          <a:latin typeface="Calibri"/>
                        </a:rPr>
                        <a:t> </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r>
              <a:tr h="1007405">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1" i="0" u="none" strike="noStrike" dirty="0">
                          <a:solidFill>
                            <a:srgbClr val="000000"/>
                          </a:solidFill>
                          <a:effectLst/>
                          <a:latin typeface="Times New Roman"/>
                        </a:rPr>
                        <a:t>CO2</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just" fontAlgn="ctr"/>
                      <a:r>
                        <a:rPr lang="en-IN" sz="1100" b="1" i="0" u="none" strike="noStrike" dirty="0" smtClean="0">
                          <a:solidFill>
                            <a:srgbClr val="000000"/>
                          </a:solidFill>
                          <a:effectLst/>
                          <a:latin typeface="Cambria"/>
                        </a:rPr>
                        <a:t>Compare behaviour of concrete properties with known materials</a:t>
                      </a:r>
                      <a:r>
                        <a:rPr lang="en-IN" sz="1100" b="1" i="0" u="none" strike="noStrike" baseline="0" dirty="0" smtClean="0">
                          <a:solidFill>
                            <a:srgbClr val="000000"/>
                          </a:solidFill>
                          <a:effectLst/>
                          <a:latin typeface="Cambria"/>
                        </a:rPr>
                        <a:t> for design applications</a:t>
                      </a:r>
                      <a:r>
                        <a:rPr lang="en-IN" sz="1100" b="0" i="0" u="none" strike="noStrike" dirty="0" smtClean="0">
                          <a:solidFill>
                            <a:srgbClr val="FF0000"/>
                          </a:solidFill>
                          <a:effectLst/>
                          <a:latin typeface="Cambria"/>
                        </a:rPr>
                        <a:t>(PO2</a:t>
                      </a:r>
                      <a:r>
                        <a:rPr lang="en-IN" sz="1100" b="0" i="0" u="none" strike="noStrike" dirty="0">
                          <a:solidFill>
                            <a:srgbClr val="FF0000"/>
                          </a:solidFill>
                          <a:effectLst/>
                          <a:latin typeface="Cambria"/>
                        </a:rPr>
                        <a:t>, PO3)</a:t>
                      </a:r>
                      <a:endParaRPr lang="en-IN" sz="1100" b="0" i="0" u="none" strike="noStrike" dirty="0">
                        <a:solidFill>
                          <a:srgbClr val="000000"/>
                        </a:solidFill>
                        <a:effectLst/>
                        <a:latin typeface="Cambria"/>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IN" sz="1500" b="0" i="0" u="none" strike="noStrike">
                        <a:solidFill>
                          <a:srgbClr val="000000"/>
                        </a:solidFill>
                        <a:effectLst/>
                        <a:latin typeface="Calibri"/>
                      </a:endParaRP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500" b="0" i="0" u="none" strike="noStrike">
                          <a:solidFill>
                            <a:srgbClr val="000000"/>
                          </a:solidFill>
                          <a:effectLst/>
                          <a:latin typeface="Calibri"/>
                        </a:rPr>
                        <a:t> </a:t>
                      </a: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300" b="0" i="0" u="none" strike="noStrike" dirty="0">
                          <a:solidFill>
                            <a:srgbClr val="000000"/>
                          </a:solidFill>
                          <a:effectLst/>
                          <a:latin typeface="Calibri"/>
                        </a:rPr>
                        <a:t> </a:t>
                      </a: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A1</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IN" sz="1200" b="1" i="0" u="none" strike="noStrike">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r>
              <a:tr h="674625">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1" i="0" u="none" strike="noStrike">
                          <a:solidFill>
                            <a:srgbClr val="000000"/>
                          </a:solidFill>
                          <a:effectLst/>
                          <a:latin typeface="Times New Roman"/>
                        </a:rPr>
                        <a:t>CO3</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n-IN" sz="1100" b="1" u="sng" dirty="0" smtClean="0">
                          <a:solidFill>
                            <a:schemeClr val="tx1"/>
                          </a:solidFill>
                          <a:latin typeface="Times New Roman" panose="02020603050405020304" pitchFamily="18" charset="0"/>
                          <a:cs typeface="Times New Roman" panose="02020603050405020304" pitchFamily="18" charset="0"/>
                        </a:rPr>
                        <a:t>Analyse</a:t>
                      </a:r>
                      <a:r>
                        <a:rPr lang="en-IN" sz="1100" b="1" u="sng" baseline="0" dirty="0" smtClean="0">
                          <a:solidFill>
                            <a:schemeClr val="tx1"/>
                          </a:solidFill>
                          <a:latin typeface="Times New Roman" panose="02020603050405020304" pitchFamily="18" charset="0"/>
                          <a:cs typeface="Times New Roman" panose="02020603050405020304" pitchFamily="18" charset="0"/>
                        </a:rPr>
                        <a:t> </a:t>
                      </a:r>
                      <a:r>
                        <a:rPr lang="en-IN" sz="1100" b="1" baseline="0" dirty="0" smtClean="0">
                          <a:solidFill>
                            <a:schemeClr val="tx1"/>
                          </a:solidFill>
                          <a:latin typeface="Times New Roman" panose="02020603050405020304" pitchFamily="18" charset="0"/>
                          <a:cs typeface="Times New Roman" panose="02020603050405020304" pitchFamily="18" charset="0"/>
                        </a:rPr>
                        <a:t>characteristics of mix constituents and </a:t>
                      </a:r>
                      <a:r>
                        <a:rPr lang="en-IN" sz="1100" b="1" i="1" u="sng" dirty="0" smtClean="0">
                          <a:solidFill>
                            <a:schemeClr val="tx1"/>
                          </a:solidFill>
                          <a:latin typeface="Times New Roman" panose="02020603050405020304" pitchFamily="18" charset="0"/>
                          <a:cs typeface="Times New Roman" panose="02020603050405020304" pitchFamily="18" charset="0"/>
                        </a:rPr>
                        <a:t>design</a:t>
                      </a:r>
                      <a:r>
                        <a:rPr lang="en-IN" sz="1100" b="1" dirty="0" smtClean="0">
                          <a:solidFill>
                            <a:schemeClr val="tx1"/>
                          </a:solidFill>
                          <a:latin typeface="Times New Roman" panose="02020603050405020304" pitchFamily="18" charset="0"/>
                          <a:cs typeface="Times New Roman" panose="02020603050405020304" pitchFamily="18" charset="0"/>
                        </a:rPr>
                        <a:t> a concrete mix for field applications.</a:t>
                      </a:r>
                      <a:endParaRPr lang="en-US" sz="1000" dirty="0" smtClean="0">
                        <a:solidFill>
                          <a:schemeClr val="tx1"/>
                        </a:solidFill>
                        <a:latin typeface="Times New Roman" panose="02020603050405020304" pitchFamily="18" charset="0"/>
                        <a:cs typeface="Times New Roman" panose="02020603050405020304" pitchFamily="18" charset="0"/>
                      </a:endParaRPr>
                    </a:p>
                    <a:p>
                      <a:pPr algn="just" fontAlgn="ctr"/>
                      <a:r>
                        <a:rPr lang="en-IN" sz="1100" b="0" i="0" u="none" strike="noStrike" dirty="0" smtClean="0">
                          <a:solidFill>
                            <a:srgbClr val="FF0000"/>
                          </a:solidFill>
                          <a:effectLst/>
                          <a:latin typeface="Cambria"/>
                        </a:rPr>
                        <a:t>{ PO2, PO3)</a:t>
                      </a:r>
                      <a:endParaRPr lang="en-IN" sz="1100" b="1" i="0" u="none" strike="noStrike" dirty="0">
                        <a:solidFill>
                          <a:srgbClr val="000000"/>
                        </a:solidFill>
                        <a:effectLst/>
                        <a:latin typeface="Cambria"/>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IN" sz="1500" b="0" i="0" u="none" strike="noStrike">
                        <a:solidFill>
                          <a:srgbClr val="000000"/>
                        </a:solidFill>
                        <a:effectLst/>
                        <a:latin typeface="Calibri"/>
                      </a:endParaRP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500" b="0" i="0" u="none" strike="noStrike" dirty="0">
                        <a:solidFill>
                          <a:srgbClr val="000000"/>
                        </a:solidFill>
                        <a:effectLst/>
                        <a:latin typeface="Calibri"/>
                      </a:endParaRP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IN" sz="1400" b="0" i="0" u="none" strike="noStrike" dirty="0" smtClean="0">
                          <a:solidFill>
                            <a:srgbClr val="000000"/>
                          </a:solidFill>
                          <a:effectLst/>
                          <a:latin typeface="Calibri"/>
                        </a:rPr>
                        <a:t> </a:t>
                      </a:r>
                    </a:p>
                    <a:p>
                      <a:pPr marL="0" marR="0" indent="0" algn="ctr" defTabSz="914400" rtl="0" eaLnBrk="1" fontAlgn="b" latinLnBrk="0" hangingPunct="1">
                        <a:lnSpc>
                          <a:spcPct val="100000"/>
                        </a:lnSpc>
                        <a:spcBef>
                          <a:spcPts val="0"/>
                        </a:spcBef>
                        <a:spcAft>
                          <a:spcPts val="0"/>
                        </a:spcAft>
                        <a:buClrTx/>
                        <a:buSzTx/>
                        <a:buFontTx/>
                        <a:buNone/>
                        <a:tabLst/>
                        <a:defRPr/>
                      </a:pPr>
                      <a:r>
                        <a:rPr lang="en-IN" sz="1400" b="0" i="0" u="none" strike="noStrike" dirty="0" smtClean="0">
                          <a:solidFill>
                            <a:srgbClr val="000000"/>
                          </a:solidFill>
                          <a:effectLst/>
                          <a:latin typeface="Calibri"/>
                        </a:rPr>
                        <a:t>Q1, Q2</a:t>
                      </a:r>
                      <a:endParaRPr lang="en-IN" sz="1300" b="0" i="0" u="none" strike="noStrike" dirty="0" smtClean="0">
                        <a:solidFill>
                          <a:srgbClr val="000000"/>
                        </a:solidFill>
                        <a:effectLst/>
                        <a:latin typeface="Calibri"/>
                      </a:endParaRPr>
                    </a:p>
                    <a:p>
                      <a:pPr algn="ctr" fontAlgn="b"/>
                      <a:r>
                        <a:rPr lang="en-IN" sz="1300" b="0" i="0" u="none" strike="noStrike" dirty="0" smtClean="0">
                          <a:solidFill>
                            <a:srgbClr val="000000"/>
                          </a:solidFill>
                          <a:effectLst/>
                          <a:latin typeface="Calibri"/>
                        </a:rPr>
                        <a:t> </a:t>
                      </a:r>
                      <a:endParaRPr lang="en-IN" sz="1300" b="0" i="0" u="none" strike="noStrike" dirty="0">
                        <a:solidFill>
                          <a:srgbClr val="000000"/>
                        </a:solidFill>
                        <a:effectLst/>
                        <a:latin typeface="Calibri"/>
                      </a:endParaRP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IN" sz="1200" b="0" i="0" u="none" strike="noStrike" dirty="0" smtClean="0">
                          <a:solidFill>
                            <a:srgbClr val="000000"/>
                          </a:solidFill>
                          <a:effectLst/>
                          <a:latin typeface="Times New Roman"/>
                        </a:rPr>
                        <a:t>A2</a:t>
                      </a:r>
                    </a:p>
                    <a:p>
                      <a:pPr algn="ctr" fontAlgn="ctr"/>
                      <a:r>
                        <a:rPr lang="en-IN" sz="1200" b="0" i="0" u="none" strike="noStrike" dirty="0" smtClean="0">
                          <a:solidFill>
                            <a:srgbClr val="000000"/>
                          </a:solidFill>
                          <a:effectLst/>
                          <a:latin typeface="Times New Roman"/>
                        </a:rPr>
                        <a:t>-</a:t>
                      </a:r>
                      <a:endParaRPr lang="en-IN" sz="1200" b="0"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IN" sz="1200" b="0"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IN" sz="1200" b="1"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r>
              <a:tr h="841015">
                <a:tc>
                  <a:txBody>
                    <a:bodyPr/>
                    <a:lstStyle/>
                    <a:p>
                      <a:pPr algn="l" fontAlgn="ctr"/>
                      <a:endParaRPr lang="en-IN" sz="1200" b="0" i="0" u="none" strike="noStrike">
                        <a:solidFill>
                          <a:srgbClr val="000000"/>
                        </a:solidFill>
                        <a:effectLst/>
                        <a:latin typeface="Times New Roman"/>
                      </a:endParaRPr>
                    </a:p>
                  </a:txBody>
                  <a:tcPr marL="9135" marR="9135" marT="913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1" i="0" u="none" strike="noStrike">
                          <a:solidFill>
                            <a:srgbClr val="000000"/>
                          </a:solidFill>
                          <a:effectLst/>
                          <a:latin typeface="Times New Roman"/>
                        </a:rPr>
                        <a:t>CO4</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just" fontAlgn="ctr"/>
                      <a:r>
                        <a:rPr lang="en-IN" sz="1100" b="1" i="0" u="none" strike="noStrike">
                          <a:solidFill>
                            <a:srgbClr val="000000"/>
                          </a:solidFill>
                          <a:effectLst/>
                          <a:latin typeface="Cambria"/>
                        </a:rPr>
                        <a:t>Prepare</a:t>
                      </a:r>
                      <a:r>
                        <a:rPr lang="en-IN" sz="1100" b="0" i="0" u="none" strike="noStrike">
                          <a:solidFill>
                            <a:srgbClr val="000000"/>
                          </a:solidFill>
                          <a:effectLst/>
                          <a:latin typeface="Cambria"/>
                        </a:rPr>
                        <a:t> a comprehensive report on new knowledge in any one of the topic related to concrete technology [K5]</a:t>
                      </a:r>
                      <a:r>
                        <a:rPr lang="en-IN" sz="1100" b="0" i="0" u="none" strike="noStrike">
                          <a:solidFill>
                            <a:srgbClr val="FF0000"/>
                          </a:solidFill>
                          <a:effectLst/>
                          <a:latin typeface="Cambria"/>
                        </a:rPr>
                        <a:t> (PO8, PO9)</a:t>
                      </a:r>
                      <a:endParaRPr lang="en-IN" sz="1100" b="1" i="0" u="none" strike="noStrike">
                        <a:solidFill>
                          <a:srgbClr val="000000"/>
                        </a:solidFill>
                        <a:effectLst/>
                        <a:latin typeface="Cambria"/>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IN" sz="1500" b="0" i="0" u="none" strike="noStrike" dirty="0">
                        <a:solidFill>
                          <a:srgbClr val="000000"/>
                        </a:solidFill>
                        <a:effectLst/>
                        <a:latin typeface="Calibri"/>
                      </a:endParaRP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500" b="0" i="0" u="none" strike="noStrike" dirty="0">
                          <a:solidFill>
                            <a:srgbClr val="000000"/>
                          </a:solidFill>
                          <a:effectLst/>
                          <a:latin typeface="Calibri"/>
                        </a:rPr>
                        <a:t> </a:t>
                      </a: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500" b="0" i="0" u="none" strike="noStrike">
                          <a:solidFill>
                            <a:srgbClr val="000000"/>
                          </a:solidFill>
                          <a:effectLst/>
                          <a:latin typeface="Calibri"/>
                        </a:rPr>
                        <a:t> </a:t>
                      </a:r>
                    </a:p>
                  </a:txBody>
                  <a:tcPr marL="9135" marR="9135" marT="91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IN" sz="1200" b="0"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a:t>
                      </a: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dirty="0" smtClean="0">
                          <a:solidFill>
                            <a:srgbClr val="000000"/>
                          </a:solidFill>
                          <a:effectLst/>
                          <a:latin typeface="Times New Roman"/>
                        </a:rPr>
                        <a:t>lab-</a:t>
                      </a:r>
                      <a:endParaRPr lang="en-IN" sz="1200" b="0"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IN" sz="1200" b="1" i="0" u="none" strike="noStrike" dirty="0">
                        <a:solidFill>
                          <a:srgbClr val="000000"/>
                        </a:solidFill>
                        <a:effectLst/>
                        <a:latin typeface="Times New Roman"/>
                      </a:endParaRPr>
                    </a:p>
                  </a:txBody>
                  <a:tcPr marL="9135" marR="9135" marT="9135" marB="0" anchor="ctr">
                    <a:lnL w="635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7" name="Title 1"/>
          <p:cNvSpPr>
            <a:spLocks noGrp="1"/>
          </p:cNvSpPr>
          <p:nvPr>
            <p:ph type="title"/>
          </p:nvPr>
        </p:nvSpPr>
        <p:spPr>
          <a:xfrm>
            <a:off x="1295400" y="152400"/>
            <a:ext cx="8122920" cy="487362"/>
          </a:xfrm>
        </p:spPr>
        <p:txBody>
          <a:bodyPr>
            <a:normAutofit fontScale="90000"/>
          </a:bodyPr>
          <a:lstStyle/>
          <a:p>
            <a:r>
              <a:rPr lang="en-IN" sz="3200" dirty="0" smtClean="0">
                <a:solidFill>
                  <a:srgbClr val="C00000"/>
                </a:solidFill>
              </a:rPr>
              <a:t>Example of CO-attainment for a course</a:t>
            </a:r>
            <a:endParaRPr lang="en-IN" sz="3200" dirty="0">
              <a:solidFill>
                <a:srgbClr val="C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791348256"/>
              </p:ext>
            </p:extLst>
          </p:nvPr>
        </p:nvGraphicFramePr>
        <p:xfrm>
          <a:off x="7010400" y="609600"/>
          <a:ext cx="2743200" cy="1844954"/>
        </p:xfrm>
        <a:graphic>
          <a:graphicData uri="http://schemas.openxmlformats.org/drawingml/2006/table">
            <a:tbl>
              <a:tblPr>
                <a:tableStyleId>{5C22544A-7EE6-4342-B048-85BDC9FD1C3A}</a:tableStyleId>
              </a:tblPr>
              <a:tblGrid>
                <a:gridCol w="989351"/>
                <a:gridCol w="1686393"/>
                <a:gridCol w="67456"/>
              </a:tblGrid>
              <a:tr h="315239">
                <a:tc>
                  <a:txBody>
                    <a:bodyPr/>
                    <a:lstStyle/>
                    <a:p>
                      <a:pPr algn="r" fontAlgn="ctr"/>
                      <a:r>
                        <a:rPr lang="en-IN" sz="1200" u="none" strike="noStrike" dirty="0">
                          <a:effectLst/>
                        </a:rPr>
                        <a:t>Course Name :</a:t>
                      </a:r>
                      <a:endParaRPr lang="en-IN" sz="1200" b="1" i="0" u="none" strike="noStrike" dirty="0">
                        <a:solidFill>
                          <a:srgbClr val="000000"/>
                        </a:solidFill>
                        <a:effectLst/>
                        <a:latin typeface="Times New Roman"/>
                      </a:endParaRPr>
                    </a:p>
                  </a:txBody>
                  <a:tcPr marL="9525" marR="9525" marT="9525" marB="0" anchor="ctr"/>
                </a:tc>
                <a:tc>
                  <a:txBody>
                    <a:bodyPr/>
                    <a:lstStyle/>
                    <a:p>
                      <a:pPr algn="l" fontAlgn="ctr"/>
                      <a:r>
                        <a:rPr lang="en-IN" sz="1200" u="none" strike="noStrike" dirty="0" smtClean="0">
                          <a:effectLst/>
                        </a:rPr>
                        <a:t>Concrete Technology</a:t>
                      </a:r>
                      <a:endParaRPr lang="en-IN" sz="1200" b="1" i="0" u="none" strike="noStrike" dirty="0">
                        <a:solidFill>
                          <a:srgbClr val="000000"/>
                        </a:solidFill>
                        <a:effectLst/>
                        <a:latin typeface="Times New Roman"/>
                      </a:endParaRPr>
                    </a:p>
                  </a:txBody>
                  <a:tcPr marL="9525" marR="9525" marT="9525" marB="0" anchor="ctr"/>
                </a:tc>
                <a:tc>
                  <a:txBody>
                    <a:bodyPr/>
                    <a:lstStyle/>
                    <a:p>
                      <a:pPr algn="l" fontAlgn="ctr"/>
                      <a:endParaRPr lang="en-IN" sz="1200" b="0" i="0" u="none" strike="noStrike" dirty="0">
                        <a:solidFill>
                          <a:srgbClr val="000000"/>
                        </a:solidFill>
                        <a:effectLst/>
                        <a:latin typeface="Times New Roman"/>
                      </a:endParaRPr>
                    </a:p>
                  </a:txBody>
                  <a:tcPr marL="9525" marR="9525" marT="9525" marB="0" anchor="ctr"/>
                </a:tc>
              </a:tr>
              <a:tr h="161620">
                <a:tc>
                  <a:txBody>
                    <a:bodyPr/>
                    <a:lstStyle/>
                    <a:p>
                      <a:pPr algn="r" fontAlgn="ctr"/>
                      <a:r>
                        <a:rPr lang="en-IN" sz="1200" u="none" strike="noStrike">
                          <a:effectLst/>
                        </a:rPr>
                        <a:t>Course Code :</a:t>
                      </a:r>
                      <a:endParaRPr lang="en-IN" sz="1200" b="1" i="0" u="none" strike="noStrike">
                        <a:solidFill>
                          <a:srgbClr val="000000"/>
                        </a:solidFill>
                        <a:effectLst/>
                        <a:latin typeface="Times New Roman"/>
                      </a:endParaRPr>
                    </a:p>
                  </a:txBody>
                  <a:tcPr marL="9525" marR="9525" marT="9525" marB="0" anchor="ctr"/>
                </a:tc>
                <a:tc>
                  <a:txBody>
                    <a:bodyPr/>
                    <a:lstStyle/>
                    <a:p>
                      <a:pPr algn="l" fontAlgn="ctr"/>
                      <a:r>
                        <a:rPr lang="en-IN" sz="1200" u="none" strike="noStrike" dirty="0" smtClean="0">
                          <a:effectLst/>
                        </a:rPr>
                        <a:t>CV</a:t>
                      </a:r>
                      <a:r>
                        <a:rPr lang="en-IN" sz="1200" u="none" strike="noStrike" baseline="0" dirty="0" smtClean="0">
                          <a:effectLst/>
                        </a:rPr>
                        <a:t> 41</a:t>
                      </a:r>
                      <a:endParaRPr lang="en-IN" sz="1200" b="1" i="0" u="none" strike="noStrike" dirty="0">
                        <a:solidFill>
                          <a:srgbClr val="000000"/>
                        </a:solidFill>
                        <a:effectLst/>
                        <a:latin typeface="Times New Roman"/>
                      </a:endParaRPr>
                    </a:p>
                  </a:txBody>
                  <a:tcPr marL="9525" marR="9525" marT="9525" marB="0" anchor="ctr"/>
                </a:tc>
                <a:tc>
                  <a:txBody>
                    <a:bodyPr/>
                    <a:lstStyle/>
                    <a:p>
                      <a:pPr algn="l" fontAlgn="ctr"/>
                      <a:endParaRPr lang="en-IN" sz="1200" b="0" i="0" u="none" strike="noStrike">
                        <a:solidFill>
                          <a:srgbClr val="000000"/>
                        </a:solidFill>
                        <a:effectLst/>
                        <a:latin typeface="Times New Roman"/>
                      </a:endParaRPr>
                    </a:p>
                  </a:txBody>
                  <a:tcPr marL="9525" marR="9525" marT="9525" marB="0" anchor="ctr"/>
                </a:tc>
              </a:tr>
              <a:tr h="315239">
                <a:tc>
                  <a:txBody>
                    <a:bodyPr/>
                    <a:lstStyle/>
                    <a:p>
                      <a:pPr algn="r" fontAlgn="ctr"/>
                      <a:r>
                        <a:rPr lang="en-IN" sz="1200" u="none" strike="noStrike">
                          <a:effectLst/>
                        </a:rPr>
                        <a:t>Session of Course </a:t>
                      </a:r>
                      <a:endParaRPr lang="en-IN" sz="1200" b="1" i="0" u="none" strike="noStrike">
                        <a:solidFill>
                          <a:srgbClr val="000000"/>
                        </a:solidFill>
                        <a:effectLst/>
                        <a:latin typeface="Times New Roman"/>
                      </a:endParaRPr>
                    </a:p>
                  </a:txBody>
                  <a:tcPr marL="9525" marR="9525" marT="9525" marB="0" anchor="ctr"/>
                </a:tc>
                <a:tc>
                  <a:txBody>
                    <a:bodyPr/>
                    <a:lstStyle/>
                    <a:p>
                      <a:pPr algn="l" fontAlgn="ctr"/>
                      <a:r>
                        <a:rPr lang="en-IN" sz="1200" u="none" strike="noStrike" dirty="0">
                          <a:effectLst/>
                        </a:rPr>
                        <a:t>Batch-2013, Sep-Dec'2013</a:t>
                      </a:r>
                      <a:endParaRPr lang="en-IN" sz="1200" b="1" i="0" u="none" strike="noStrike" dirty="0">
                        <a:solidFill>
                          <a:srgbClr val="000000"/>
                        </a:solidFill>
                        <a:effectLst/>
                        <a:latin typeface="Times New Roman"/>
                      </a:endParaRPr>
                    </a:p>
                  </a:txBody>
                  <a:tcPr marL="9525" marR="9525" marT="9525" marB="0" anchor="ctr"/>
                </a:tc>
                <a:tc>
                  <a:txBody>
                    <a:bodyPr/>
                    <a:lstStyle/>
                    <a:p>
                      <a:pPr algn="l" fontAlgn="ctr"/>
                      <a:endParaRPr lang="en-IN" sz="1200" b="0" i="0" u="none" strike="noStrike">
                        <a:solidFill>
                          <a:srgbClr val="000000"/>
                        </a:solidFill>
                        <a:effectLst/>
                        <a:latin typeface="Times New Roman"/>
                      </a:endParaRPr>
                    </a:p>
                  </a:txBody>
                  <a:tcPr marL="9525" marR="9525" marT="9525" marB="0" anchor="ctr"/>
                </a:tc>
              </a:tr>
              <a:tr h="161620">
                <a:tc>
                  <a:txBody>
                    <a:bodyPr/>
                    <a:lstStyle/>
                    <a:p>
                      <a:pPr algn="r" fontAlgn="ctr"/>
                      <a:r>
                        <a:rPr lang="en-IN" sz="1200" u="none" strike="noStrike">
                          <a:effectLst/>
                        </a:rPr>
                        <a:t>L : T : P -</a:t>
                      </a:r>
                      <a:endParaRPr lang="en-IN" sz="1200" b="1" i="0" u="none" strike="noStrike">
                        <a:solidFill>
                          <a:srgbClr val="000000"/>
                        </a:solidFill>
                        <a:effectLst/>
                        <a:latin typeface="Times New Roman"/>
                      </a:endParaRPr>
                    </a:p>
                  </a:txBody>
                  <a:tcPr marL="9525" marR="9525" marT="9525" marB="0" anchor="ctr"/>
                </a:tc>
                <a:tc>
                  <a:txBody>
                    <a:bodyPr/>
                    <a:lstStyle/>
                    <a:p>
                      <a:pPr algn="ctr" fontAlgn="ctr"/>
                      <a:r>
                        <a:rPr lang="en-IN" sz="1200" u="none" strike="noStrike">
                          <a:effectLst/>
                        </a:rPr>
                        <a:t> </a:t>
                      </a:r>
                      <a:endParaRPr lang="en-IN" sz="1200" b="1" i="0" u="none" strike="noStrike">
                        <a:solidFill>
                          <a:srgbClr val="000000"/>
                        </a:solidFill>
                        <a:effectLst/>
                        <a:latin typeface="Times New Roman"/>
                      </a:endParaRPr>
                    </a:p>
                  </a:txBody>
                  <a:tcPr marL="9525" marR="9525" marT="9525" marB="0" anchor="ctr"/>
                </a:tc>
                <a:tc>
                  <a:txBody>
                    <a:bodyPr/>
                    <a:lstStyle/>
                    <a:p>
                      <a:pPr algn="l" fontAlgn="ctr"/>
                      <a:endParaRPr lang="en-IN" sz="1200" b="0" i="0" u="none" strike="noStrike">
                        <a:solidFill>
                          <a:srgbClr val="000000"/>
                        </a:solidFill>
                        <a:effectLst/>
                        <a:latin typeface="Times New Roman"/>
                      </a:endParaRPr>
                    </a:p>
                  </a:txBody>
                  <a:tcPr marL="9525" marR="9525" marT="9525" marB="0" anchor="ctr"/>
                </a:tc>
              </a:tr>
              <a:tr h="161620">
                <a:tc>
                  <a:txBody>
                    <a:bodyPr/>
                    <a:lstStyle/>
                    <a:p>
                      <a:pPr algn="r" fontAlgn="ctr"/>
                      <a:r>
                        <a:rPr lang="en-IN" sz="1200" u="none" strike="noStrike">
                          <a:effectLst/>
                        </a:rPr>
                        <a:t>Semester :</a:t>
                      </a:r>
                      <a:endParaRPr lang="en-IN" sz="1200" b="1" i="0" u="none" strike="noStrike">
                        <a:solidFill>
                          <a:srgbClr val="000000"/>
                        </a:solidFill>
                        <a:effectLst/>
                        <a:latin typeface="Times New Roman"/>
                      </a:endParaRPr>
                    </a:p>
                  </a:txBody>
                  <a:tcPr marL="9525" marR="9525" marT="9525" marB="0" anchor="ctr"/>
                </a:tc>
                <a:tc>
                  <a:txBody>
                    <a:bodyPr/>
                    <a:lstStyle/>
                    <a:p>
                      <a:pPr algn="ctr" fontAlgn="ctr"/>
                      <a:r>
                        <a:rPr lang="en-IN" sz="1200" u="none" strike="noStrike">
                          <a:effectLst/>
                        </a:rPr>
                        <a:t>I</a:t>
                      </a:r>
                      <a:endParaRPr lang="en-IN" sz="1200" b="1" i="0" u="none" strike="noStrike">
                        <a:solidFill>
                          <a:srgbClr val="000000"/>
                        </a:solidFill>
                        <a:effectLst/>
                        <a:latin typeface="Times New Roman"/>
                      </a:endParaRPr>
                    </a:p>
                  </a:txBody>
                  <a:tcPr marL="9525" marR="9525" marT="9525" marB="0" anchor="ctr"/>
                </a:tc>
                <a:tc>
                  <a:txBody>
                    <a:bodyPr/>
                    <a:lstStyle/>
                    <a:p>
                      <a:pPr algn="l" fontAlgn="ctr"/>
                      <a:endParaRPr lang="en-IN" sz="1200" b="0" i="0" u="none" strike="noStrike">
                        <a:solidFill>
                          <a:srgbClr val="000000"/>
                        </a:solidFill>
                        <a:effectLst/>
                        <a:latin typeface="Times New Roman"/>
                      </a:endParaRPr>
                    </a:p>
                  </a:txBody>
                  <a:tcPr marL="9525" marR="9525" marT="9525" marB="0" anchor="ctr"/>
                </a:tc>
              </a:tr>
              <a:tr h="161620">
                <a:tc>
                  <a:txBody>
                    <a:bodyPr/>
                    <a:lstStyle/>
                    <a:p>
                      <a:pPr algn="r" fontAlgn="ctr"/>
                      <a:r>
                        <a:rPr lang="en-IN" sz="1200" u="none" strike="noStrike">
                          <a:effectLst/>
                        </a:rPr>
                        <a:t>Credits :</a:t>
                      </a:r>
                      <a:endParaRPr lang="en-IN" sz="1200" b="1" i="0" u="none" strike="noStrike">
                        <a:solidFill>
                          <a:srgbClr val="000000"/>
                        </a:solidFill>
                        <a:effectLst/>
                        <a:latin typeface="Times New Roman"/>
                      </a:endParaRPr>
                    </a:p>
                  </a:txBody>
                  <a:tcPr marL="9525" marR="9525" marT="9525" marB="0" anchor="ctr"/>
                </a:tc>
                <a:tc>
                  <a:txBody>
                    <a:bodyPr/>
                    <a:lstStyle/>
                    <a:p>
                      <a:pPr algn="ctr" fontAlgn="ctr"/>
                      <a:r>
                        <a:rPr lang="en-IN" sz="1200" u="none" strike="noStrike">
                          <a:effectLst/>
                        </a:rPr>
                        <a:t>4</a:t>
                      </a:r>
                      <a:endParaRPr lang="en-IN" sz="1200" b="1" i="0" u="none" strike="noStrike">
                        <a:solidFill>
                          <a:srgbClr val="000000"/>
                        </a:solidFill>
                        <a:effectLst/>
                        <a:latin typeface="Times New Roman"/>
                      </a:endParaRPr>
                    </a:p>
                  </a:txBody>
                  <a:tcPr marL="9525" marR="9525" marT="9525" marB="0" anchor="ctr"/>
                </a:tc>
                <a:tc>
                  <a:txBody>
                    <a:bodyPr/>
                    <a:lstStyle/>
                    <a:p>
                      <a:pPr algn="l" fontAlgn="ctr"/>
                      <a:endParaRPr lang="en-IN" sz="1200" b="0" i="0" u="none" strike="noStrike">
                        <a:solidFill>
                          <a:srgbClr val="000000"/>
                        </a:solidFill>
                        <a:effectLst/>
                        <a:latin typeface="Times New Roman"/>
                      </a:endParaRPr>
                    </a:p>
                  </a:txBody>
                  <a:tcPr marL="9525" marR="9525" marT="9525" marB="0" anchor="ctr"/>
                </a:tc>
              </a:tr>
              <a:tr h="161620">
                <a:tc>
                  <a:txBody>
                    <a:bodyPr/>
                    <a:lstStyle/>
                    <a:p>
                      <a:pPr algn="r" fontAlgn="ctr"/>
                      <a:r>
                        <a:rPr lang="en-IN" sz="1200" u="none" strike="noStrike">
                          <a:effectLst/>
                        </a:rPr>
                        <a:t>Batch :</a:t>
                      </a:r>
                      <a:endParaRPr lang="en-IN" sz="1200" b="1" i="0" u="none" strike="noStrike">
                        <a:solidFill>
                          <a:srgbClr val="000000"/>
                        </a:solidFill>
                        <a:effectLst/>
                        <a:latin typeface="Times New Roman"/>
                      </a:endParaRPr>
                    </a:p>
                  </a:txBody>
                  <a:tcPr marL="9525" marR="9525" marT="9525" marB="0" anchor="ctr"/>
                </a:tc>
                <a:tc>
                  <a:txBody>
                    <a:bodyPr/>
                    <a:lstStyle/>
                    <a:p>
                      <a:pPr algn="ctr" fontAlgn="ctr"/>
                      <a:r>
                        <a:rPr lang="en-IN" sz="1200" u="none" strike="noStrike">
                          <a:effectLst/>
                        </a:rPr>
                        <a:t>2013</a:t>
                      </a:r>
                      <a:endParaRPr lang="en-IN" sz="1200" b="1" i="0" u="none" strike="noStrike">
                        <a:solidFill>
                          <a:srgbClr val="000000"/>
                        </a:solidFill>
                        <a:effectLst/>
                        <a:latin typeface="Times New Roman"/>
                      </a:endParaRPr>
                    </a:p>
                  </a:txBody>
                  <a:tcPr marL="9525" marR="9525" marT="9525" marB="0" anchor="ctr"/>
                </a:tc>
                <a:tc>
                  <a:txBody>
                    <a:bodyPr/>
                    <a:lstStyle/>
                    <a:p>
                      <a:pPr algn="l" fontAlgn="ctr"/>
                      <a:endParaRPr lang="en-IN" sz="1200" b="0" i="0" u="none" strike="noStrike">
                        <a:solidFill>
                          <a:srgbClr val="000000"/>
                        </a:solidFill>
                        <a:effectLst/>
                        <a:latin typeface="Times New Roman"/>
                      </a:endParaRPr>
                    </a:p>
                  </a:txBody>
                  <a:tcPr marL="9525" marR="9525" marT="9525" marB="0" anchor="ctr"/>
                </a:tc>
              </a:tr>
              <a:tr h="161620">
                <a:tc>
                  <a:txBody>
                    <a:bodyPr/>
                    <a:lstStyle/>
                    <a:p>
                      <a:pPr algn="r" fontAlgn="ctr"/>
                      <a:r>
                        <a:rPr lang="en-IN" sz="1200" u="none" strike="noStrike">
                          <a:effectLst/>
                        </a:rPr>
                        <a:t>Faculty :</a:t>
                      </a:r>
                      <a:endParaRPr lang="en-IN" sz="1200" b="1" i="0" u="none" strike="noStrike">
                        <a:solidFill>
                          <a:srgbClr val="000000"/>
                        </a:solidFill>
                        <a:effectLst/>
                        <a:latin typeface="Times New Roman"/>
                      </a:endParaRPr>
                    </a:p>
                  </a:txBody>
                  <a:tcPr marL="9525" marR="9525" marT="9525" marB="0" anchor="ctr"/>
                </a:tc>
                <a:tc>
                  <a:txBody>
                    <a:bodyPr/>
                    <a:lstStyle/>
                    <a:p>
                      <a:pPr algn="l" fontAlgn="ctr"/>
                      <a:r>
                        <a:rPr lang="en-IN" sz="1200" u="none" strike="noStrike">
                          <a:effectLst/>
                        </a:rPr>
                        <a:t>R V Ranganath </a:t>
                      </a:r>
                      <a:endParaRPr lang="en-IN" sz="1200" b="1" i="0" u="none" strike="noStrike">
                        <a:solidFill>
                          <a:srgbClr val="000000"/>
                        </a:solidFill>
                        <a:effectLst/>
                        <a:latin typeface="Times New Roman"/>
                      </a:endParaRPr>
                    </a:p>
                  </a:txBody>
                  <a:tcPr marL="9525" marR="9525" marT="9525" marB="0" anchor="ctr"/>
                </a:tc>
                <a:tc>
                  <a:txBody>
                    <a:bodyPr/>
                    <a:lstStyle/>
                    <a:p>
                      <a:pPr algn="l" fontAlgn="ctr"/>
                      <a:endParaRPr lang="en-IN" sz="1200" b="0" i="0" u="none" strike="noStrike" dirty="0">
                        <a:solidFill>
                          <a:srgbClr val="000000"/>
                        </a:solidFill>
                        <a:effectLst/>
                        <a:latin typeface="Times New Roman"/>
                      </a:endParaRPr>
                    </a:p>
                  </a:txBody>
                  <a:tcPr marL="9525" marR="9525" marT="9525" marB="0" anchor="ctr"/>
                </a:tc>
              </a:tr>
            </a:tbl>
          </a:graphicData>
        </a:graphic>
      </p:graphicFrame>
    </p:spTree>
    <p:extLst>
      <p:ext uri="{BB962C8B-B14F-4D97-AF65-F5344CB8AC3E}">
        <p14:creationId xmlns:p14="http://schemas.microsoft.com/office/powerpoint/2010/main" val="11909644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56571364"/>
              </p:ext>
            </p:extLst>
          </p:nvPr>
        </p:nvGraphicFramePr>
        <p:xfrm>
          <a:off x="1066690" y="748024"/>
          <a:ext cx="8625079" cy="5881375"/>
        </p:xfrm>
        <a:graphic>
          <a:graphicData uri="http://schemas.openxmlformats.org/drawingml/2006/table">
            <a:tbl>
              <a:tblPr/>
              <a:tblGrid>
                <a:gridCol w="543696"/>
                <a:gridCol w="1438874"/>
                <a:gridCol w="366583"/>
                <a:gridCol w="448962"/>
                <a:gridCol w="547815"/>
                <a:gridCol w="448962"/>
                <a:gridCol w="292443"/>
                <a:gridCol w="247134"/>
                <a:gridCol w="247134"/>
                <a:gridCol w="33674"/>
                <a:gridCol w="210065"/>
                <a:gridCol w="214183"/>
                <a:gridCol w="307546"/>
                <a:gridCol w="308918"/>
                <a:gridCol w="296562"/>
                <a:gridCol w="450335"/>
                <a:gridCol w="263611"/>
                <a:gridCol w="219676"/>
                <a:gridCol w="243016"/>
                <a:gridCol w="33674"/>
                <a:gridCol w="263611"/>
                <a:gridCol w="263611"/>
                <a:gridCol w="280086"/>
                <a:gridCol w="263611"/>
                <a:gridCol w="391297"/>
              </a:tblGrid>
              <a:tr h="343697">
                <a:tc>
                  <a:txBody>
                    <a:bodyPr/>
                    <a:lstStyle/>
                    <a:p>
                      <a:pPr algn="l" fontAlgn="ctr"/>
                      <a:r>
                        <a:rPr lang="en-IN" sz="600" b="0" i="0" u="none" strike="noStrike" dirty="0">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1" i="0" u="none" strike="noStrike">
                          <a:solidFill>
                            <a:srgbClr val="000000"/>
                          </a:solidFill>
                          <a:effectLst/>
                          <a:latin typeface="Times New Roman"/>
                        </a:rPr>
                        <a:t>Program Outcomes</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gridSpan="8">
                  <a:txBody>
                    <a:bodyPr/>
                    <a:lstStyle/>
                    <a:p>
                      <a:pPr algn="ctr" fontAlgn="ctr"/>
                      <a:r>
                        <a:rPr lang="en-IN" sz="600" b="0" i="0" u="none" strike="noStrike">
                          <a:solidFill>
                            <a:srgbClr val="000000"/>
                          </a:solidFill>
                          <a:effectLst/>
                          <a:latin typeface="Times New Roman"/>
                        </a:rPr>
                        <a:t>PO1</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l" fontAlgn="ctr"/>
                      <a:r>
                        <a:rPr lang="en-IN" sz="600" b="0" i="0" u="none" strike="noStrike">
                          <a:solidFill>
                            <a:srgbClr val="000000"/>
                          </a:solidFill>
                          <a:effectLst/>
                          <a:latin typeface="Times New Roman"/>
                        </a:rPr>
                        <a:t> </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 </a:t>
                      </a:r>
                    </a:p>
                  </a:txBody>
                  <a:tcPr marL="4137" marR="4137" marT="413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 </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ctr"/>
                      <a:r>
                        <a:rPr lang="en-IN" sz="600" b="0" i="0" u="none" strike="noStrike">
                          <a:solidFill>
                            <a:srgbClr val="000000"/>
                          </a:solidFill>
                          <a:effectLst/>
                          <a:latin typeface="Times New Roman"/>
                        </a:rPr>
                        <a:t> </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430">
                <a:tc>
                  <a:txBody>
                    <a:bodyPr/>
                    <a:lstStyle/>
                    <a:p>
                      <a:pPr algn="l"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1" i="0" u="none" strike="noStrike" dirty="0">
                          <a:solidFill>
                            <a:srgbClr val="000000"/>
                          </a:solidFill>
                          <a:effectLst/>
                          <a:latin typeface="Times New Roman"/>
                        </a:rPr>
                        <a:t>Max Marks</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IN" sz="600" b="1" i="0" u="none" strike="noStrike" dirty="0">
                          <a:solidFill>
                            <a:srgbClr val="000000"/>
                          </a:solidFill>
                          <a:effectLst/>
                          <a:latin typeface="Times New Roman"/>
                        </a:rPr>
                        <a:t>10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dirty="0">
                          <a:solidFill>
                            <a:srgbClr val="000000"/>
                          </a:solidFill>
                          <a:effectLst/>
                          <a:latin typeface="Times New Roman"/>
                        </a:rPr>
                        <a:t>10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dirty="0">
                          <a:solidFill>
                            <a:srgbClr val="000000"/>
                          </a:solidFill>
                          <a:effectLst/>
                          <a:latin typeface="Times New Roman"/>
                        </a:rPr>
                        <a:t>10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dirty="0">
                          <a:solidFill>
                            <a:srgbClr val="000000"/>
                          </a:solidFill>
                          <a:effectLst/>
                          <a:latin typeface="Times New Roman"/>
                        </a:rPr>
                        <a:t>10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IN" sz="600" b="1" i="0" u="none" strike="noStrike" dirty="0">
                          <a:solidFill>
                            <a:srgbClr val="000000"/>
                          </a:solidFill>
                          <a:effectLst/>
                          <a:latin typeface="Times New Roman"/>
                        </a:rPr>
                        <a:t> </a:t>
                      </a:r>
                    </a:p>
                  </a:txBody>
                  <a:tcPr marL="4137" marR="4137" marT="413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dirty="0">
                          <a:solidFill>
                            <a:srgbClr val="000000"/>
                          </a:solidFill>
                          <a:effectLst/>
                          <a:latin typeface="Times New Roman"/>
                        </a:rPr>
                        <a:t>40</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600" b="1" i="0" u="none" strike="noStrike" dirty="0">
                          <a:solidFill>
                            <a:srgbClr val="000000"/>
                          </a:solidFill>
                          <a:effectLst/>
                          <a:latin typeface="Times New Roman"/>
                        </a:rPr>
                        <a:t>PERCENT, %</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3">
                  <a:txBody>
                    <a:bodyPr/>
                    <a:lstStyle/>
                    <a:p>
                      <a:pPr algn="ctr" fontAlgn="ctr"/>
                      <a:r>
                        <a:rPr lang="en-IN" sz="600" b="1" i="0" u="none" strike="noStrike">
                          <a:solidFill>
                            <a:srgbClr val="000000"/>
                          </a:solidFill>
                          <a:effectLst/>
                          <a:latin typeface="Times New Roman"/>
                        </a:rPr>
                        <a:t>SCORES  OR GRADING</a:t>
                      </a:r>
                      <a:br>
                        <a:rPr lang="en-IN" sz="600" b="1" i="0" u="none" strike="noStrike">
                          <a:solidFill>
                            <a:srgbClr val="000000"/>
                          </a:solidFill>
                          <a:effectLst/>
                          <a:latin typeface="Times New Roman"/>
                        </a:rPr>
                      </a:br>
                      <a:r>
                        <a:rPr lang="en-IN" sz="600" b="1" i="0" u="none" strike="noStrike">
                          <a:solidFill>
                            <a:srgbClr val="000000"/>
                          </a:solidFill>
                          <a:effectLst/>
                          <a:latin typeface="Times New Roman"/>
                        </a:rPr>
                        <a:t>BASED ON SCALE OF 3</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3">
                  <a:txBody>
                    <a:bodyPr/>
                    <a:lstStyle/>
                    <a:p>
                      <a:pPr algn="ctr" fontAlgn="ctr"/>
                      <a:r>
                        <a:rPr lang="en-IN" sz="600" b="1" i="0" u="none" strike="noStrike" dirty="0">
                          <a:solidFill>
                            <a:srgbClr val="000000"/>
                          </a:solidFill>
                          <a:effectLst/>
                          <a:latin typeface="Times New Roman"/>
                        </a:rPr>
                        <a:t>Target &gt; =70%</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ctr" fontAlgn="ctr"/>
                      <a:r>
                        <a:rPr lang="en-IN" sz="600" b="1"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dirty="0">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a:txBody>
                    <a:bodyPr/>
                    <a:lstStyle/>
                    <a:p>
                      <a:pPr algn="ctr" fontAlgn="ctr"/>
                      <a:r>
                        <a:rPr lang="en-IN" sz="600" b="1" i="0" u="none" strike="noStrike">
                          <a:solidFill>
                            <a:srgbClr val="000000"/>
                          </a:solidFill>
                          <a:effectLst/>
                          <a:latin typeface="Times New Roman"/>
                        </a:rPr>
                        <a:t>5</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600" b="1" i="0" u="none" strike="noStrike">
                          <a:solidFill>
                            <a:srgbClr val="000000"/>
                          </a:solidFill>
                          <a:effectLst/>
                          <a:latin typeface="Times New Roman"/>
                        </a:rPr>
                        <a:t>PERCENT, %</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3">
                  <a:txBody>
                    <a:bodyPr/>
                    <a:lstStyle/>
                    <a:p>
                      <a:pPr algn="ctr" fontAlgn="ctr"/>
                      <a:r>
                        <a:rPr lang="en-IN" sz="600" b="1" i="0" u="none" strike="noStrike">
                          <a:solidFill>
                            <a:srgbClr val="000000"/>
                          </a:solidFill>
                          <a:effectLst/>
                          <a:latin typeface="Times New Roman"/>
                        </a:rPr>
                        <a:t>SCORES  OR GRADING</a:t>
                      </a:r>
                      <a:br>
                        <a:rPr lang="en-IN" sz="600" b="1" i="0" u="none" strike="noStrike">
                          <a:solidFill>
                            <a:srgbClr val="000000"/>
                          </a:solidFill>
                          <a:effectLst/>
                          <a:latin typeface="Times New Roman"/>
                        </a:rPr>
                      </a:br>
                      <a:r>
                        <a:rPr lang="en-IN" sz="600" b="1" i="0" u="none" strike="noStrike">
                          <a:solidFill>
                            <a:srgbClr val="000000"/>
                          </a:solidFill>
                          <a:effectLst/>
                          <a:latin typeface="Times New Roman"/>
                        </a:rPr>
                        <a:t>BASED ON SCALE OF 3</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3">
                  <a:txBody>
                    <a:bodyPr/>
                    <a:lstStyle/>
                    <a:p>
                      <a:pPr algn="ctr" fontAlgn="ctr"/>
                      <a:r>
                        <a:rPr lang="en-IN" sz="600" b="1" i="0" u="none" strike="noStrike">
                          <a:solidFill>
                            <a:srgbClr val="000000"/>
                          </a:solidFill>
                          <a:effectLst/>
                          <a:latin typeface="Times New Roman"/>
                        </a:rPr>
                        <a:t>Target &gt; =70%</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r>
              <a:tr h="695579">
                <a:tc>
                  <a:txBody>
                    <a:bodyPr/>
                    <a:lstStyle/>
                    <a:p>
                      <a:pPr algn="l"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600" b="1" i="0" u="none" strike="noStrike">
                          <a:solidFill>
                            <a:srgbClr val="000000"/>
                          </a:solidFill>
                          <a:effectLst/>
                          <a:latin typeface="Times New Roman"/>
                        </a:rPr>
                        <a:t>Course Outcomes</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gridSpan="8">
                  <a:txBody>
                    <a:bodyPr/>
                    <a:lstStyle/>
                    <a:p>
                      <a:pPr algn="ctr" fontAlgn="ctr"/>
                      <a:r>
                        <a:rPr lang="en-IN" sz="600" b="1" i="0" u="none" strike="noStrike">
                          <a:solidFill>
                            <a:srgbClr val="000000"/>
                          </a:solidFill>
                          <a:effectLst/>
                          <a:latin typeface="Times New Roman"/>
                        </a:rPr>
                        <a:t>CO1</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fontAlgn="ctr"/>
                      <a:r>
                        <a:rPr lang="en-IN" sz="600" b="1" i="0" u="none" strike="noStrike">
                          <a:solidFill>
                            <a:srgbClr val="000000"/>
                          </a:solidFill>
                          <a:effectLst/>
                          <a:latin typeface="Times New Roman"/>
                        </a:rPr>
                        <a:t>TOTAL OBTAINED</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2">
                  <a:txBody>
                    <a:bodyPr/>
                    <a:lstStyle/>
                    <a:p>
                      <a:pPr algn="ctr" fontAlgn="ctr"/>
                      <a:r>
                        <a:rPr lang="en-IN" sz="600" b="1" i="0" u="none" strike="noStrike">
                          <a:solidFill>
                            <a:srgbClr val="000000"/>
                          </a:solidFill>
                          <a:effectLst/>
                          <a:latin typeface="Times New Roman"/>
                        </a:rPr>
                        <a:t>TOTAL MARKS ATTEMPTED</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vMerge="1">
                  <a:txBody>
                    <a:bodyPr/>
                    <a:lstStyle/>
                    <a:p>
                      <a:endParaRPr lang="en-IN"/>
                    </a:p>
                  </a:txBody>
                  <a:tcPr/>
                </a:tc>
                <a:tc vMerge="1">
                  <a:txBody>
                    <a:bodyPr/>
                    <a:lstStyle/>
                    <a:p>
                      <a:endParaRPr lang="en-IN"/>
                    </a:p>
                  </a:txBody>
                  <a:tcPr/>
                </a:tc>
                <a:tc vMerge="1">
                  <a:txBody>
                    <a:bodyPr/>
                    <a:lstStyle/>
                    <a:p>
                      <a:endParaRPr lang="en-IN"/>
                    </a:p>
                  </a:txBody>
                  <a:tcPr/>
                </a:tc>
                <a:tc gridSpan="5">
                  <a:txBody>
                    <a:bodyPr/>
                    <a:lstStyle/>
                    <a:p>
                      <a:pPr algn="ctr" fontAlgn="ctr"/>
                      <a:r>
                        <a:rPr lang="en-IN" sz="600" b="0" i="0" u="none" strike="noStrike" dirty="0">
                          <a:solidFill>
                            <a:srgbClr val="000000"/>
                          </a:solidFill>
                          <a:effectLst/>
                          <a:latin typeface="Times New Roman"/>
                        </a:rPr>
                        <a:t>CO2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fontAlgn="ctr"/>
                      <a:r>
                        <a:rPr lang="en-IN" sz="600" b="1" i="0" u="none" strike="noStrike" dirty="0">
                          <a:solidFill>
                            <a:srgbClr val="000000"/>
                          </a:solidFill>
                          <a:effectLst/>
                          <a:latin typeface="Times New Roman"/>
                        </a:rPr>
                        <a:t>TOTAL OBTAINED</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2">
                  <a:txBody>
                    <a:bodyPr/>
                    <a:lstStyle/>
                    <a:p>
                      <a:pPr algn="ctr" fontAlgn="ctr"/>
                      <a:r>
                        <a:rPr lang="en-IN" sz="600" b="1" i="0" u="none" strike="noStrike" dirty="0">
                          <a:solidFill>
                            <a:srgbClr val="000000"/>
                          </a:solidFill>
                          <a:effectLst/>
                          <a:latin typeface="Times New Roman"/>
                        </a:rPr>
                        <a:t>TOTAL MARKS ATTEMPTED</a:t>
                      </a:r>
                    </a:p>
                  </a:txBody>
                  <a:tcPr marL="4137" marR="4137" marT="413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vMerge="1">
                  <a:txBody>
                    <a:bodyPr/>
                    <a:lstStyle/>
                    <a:p>
                      <a:endParaRPr lang="en-IN"/>
                    </a:p>
                  </a:txBody>
                  <a:tcPr/>
                </a:tc>
                <a:tc vMerge="1">
                  <a:txBody>
                    <a:bodyPr/>
                    <a:lstStyle/>
                    <a:p>
                      <a:endParaRPr lang="en-IN"/>
                    </a:p>
                  </a:txBody>
                  <a:tcPr/>
                </a:tc>
                <a:tc vMerge="1">
                  <a:txBody>
                    <a:bodyPr/>
                    <a:lstStyle/>
                    <a:p>
                      <a:endParaRPr lang="en-IN"/>
                    </a:p>
                  </a:txBody>
                  <a:tcPr/>
                </a:tc>
              </a:tr>
              <a:tr h="695579">
                <a:tc>
                  <a:txBody>
                    <a:bodyPr/>
                    <a:lstStyle/>
                    <a:p>
                      <a:pPr algn="ctr" fontAlgn="ctr"/>
                      <a:r>
                        <a:rPr lang="en-IN" sz="600" b="1" i="0" u="none" strike="noStrike">
                          <a:solidFill>
                            <a:srgbClr val="000000"/>
                          </a:solidFill>
                          <a:effectLst/>
                          <a:latin typeface="Times New Roman"/>
                        </a:rPr>
                        <a:t>USN</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1" i="0" u="none" strike="noStrike">
                          <a:solidFill>
                            <a:srgbClr val="000000"/>
                          </a:solidFill>
                          <a:effectLst/>
                          <a:latin typeface="Times New Roman"/>
                        </a:rPr>
                        <a:t>Name</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T1-Q1.a</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a:txBody>
                    <a:bodyPr/>
                    <a:lstStyle/>
                    <a:p>
                      <a:pPr algn="ctr" fontAlgn="ctr"/>
                      <a:r>
                        <a:rPr lang="en-IN" sz="600" b="0" i="0" u="none" strike="noStrike">
                          <a:solidFill>
                            <a:srgbClr val="000000"/>
                          </a:solidFill>
                          <a:effectLst/>
                          <a:latin typeface="Calibri"/>
                        </a:rPr>
                        <a:t>T1-Q1.b</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a:txBody>
                    <a:bodyPr/>
                    <a:lstStyle/>
                    <a:p>
                      <a:pPr algn="ctr" fontAlgn="ctr"/>
                      <a:r>
                        <a:rPr lang="en-IN" sz="600" b="0" i="0" u="none" strike="noStrike">
                          <a:solidFill>
                            <a:srgbClr val="000000"/>
                          </a:solidFill>
                          <a:effectLst/>
                          <a:latin typeface="Calibri"/>
                        </a:rPr>
                        <a:t>T1-Q2.a</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a:txBody>
                    <a:bodyPr/>
                    <a:lstStyle/>
                    <a:p>
                      <a:pPr algn="ctr" fontAlgn="ctr"/>
                      <a:r>
                        <a:rPr lang="en-IN" sz="600" b="0" i="0" u="none" strike="noStrike">
                          <a:solidFill>
                            <a:srgbClr val="000000"/>
                          </a:solidFill>
                          <a:effectLst/>
                          <a:latin typeface="Calibri"/>
                        </a:rPr>
                        <a:t>T1-Q2.b</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ctr" fontAlgn="ctr"/>
                      <a:r>
                        <a:rPr lang="en-IN" sz="600" b="1" i="0" u="none" strike="noStrike">
                          <a:solidFill>
                            <a:srgbClr val="000000"/>
                          </a:solidFill>
                          <a:effectLst/>
                          <a:latin typeface="Times New Roman"/>
                        </a:rPr>
                        <a:t>Assignment-1</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600" b="1"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IN" sz="600" b="1" i="0" u="none" strike="noStrike" dirty="0">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r>
              <a:tr h="180032">
                <a:tc>
                  <a:txBody>
                    <a:bodyPr/>
                    <a:lstStyle/>
                    <a:p>
                      <a:pPr algn="ctr" fontAlgn="ctr"/>
                      <a:r>
                        <a:rPr lang="en-IN" sz="600" b="0" i="0" u="none" strike="noStrike">
                          <a:solidFill>
                            <a:srgbClr val="000000"/>
                          </a:solidFill>
                          <a:effectLst/>
                          <a:latin typeface="Times New Roman"/>
                        </a:rPr>
                        <a:t>1BM13CCT01</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ANUSHA S. B.</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23</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77%</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60.00%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FF0000"/>
                          </a:solidFill>
                          <a:effectLst/>
                          <a:latin typeface="Times New Roman"/>
                        </a:rPr>
                        <a:t>1BM13CCT02</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FF0000"/>
                          </a:solidFill>
                          <a:effectLst/>
                          <a:latin typeface="Times New Roman"/>
                        </a:rPr>
                        <a:t>BHAVISH DAS (discontinued after I sem)</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5</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6</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12</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31</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40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78%</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1BM13CCT03</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DEEPA M NAIK</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15</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75%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100.00%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1BM13CCT04</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GOLLAPALLI NIRANJAN REDDY</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16</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1BM13CCT05</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JHANSI RAMA PRIYA</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18</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90%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1BM13CCT06</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NIRANJANA N</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6</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3</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25</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40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63%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1BM13CCT07</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PAVAN J.</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18</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90%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1BM13CCT08</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PRAMOD B. V.</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10</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IN"/>
                    </a:p>
                  </a:txBody>
                  <a:tcPr/>
                </a:tc>
                <a:tc>
                  <a:txBody>
                    <a:bodyPr/>
                    <a:lstStyle/>
                    <a:p>
                      <a:pPr algn="ctr" fontAlgn="ctr"/>
                      <a:r>
                        <a:rPr lang="en-IN" sz="600" b="0" i="0" u="none" strike="noStrike">
                          <a:solidFill>
                            <a:srgbClr val="000000"/>
                          </a:solidFill>
                          <a:effectLst/>
                          <a:latin typeface="Times New Roman"/>
                        </a:rPr>
                        <a:t>19</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95%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60.00%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1BM13CCT09</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PRAVEEN GONGACHI</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4</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lang="en-IN"/>
                    </a:p>
                  </a:txBody>
                  <a:tcPr/>
                </a:tc>
                <a:tc hMerge="1" vMerge="1">
                  <a:txBody>
                    <a:bodyPr/>
                    <a:lstStyle/>
                    <a:p>
                      <a:endParaRPr lang="en-IN"/>
                    </a:p>
                  </a:txBody>
                  <a:tcPr/>
                </a:tc>
                <a:tc>
                  <a:txBody>
                    <a:bodyPr/>
                    <a:lstStyle/>
                    <a:p>
                      <a:pPr algn="ctr" fontAlgn="ctr"/>
                      <a:r>
                        <a:rPr lang="en-IN" sz="600" b="0" i="0" u="none" strike="noStrike">
                          <a:solidFill>
                            <a:srgbClr val="000000"/>
                          </a:solidFill>
                          <a:effectLst/>
                          <a:latin typeface="Times New Roman"/>
                        </a:rPr>
                        <a:t>11</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1BM13CCT10</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RAJESH A.</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16</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1BM13CCT11</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SALMAN PASHA</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6</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67%</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1BM13CCT12</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SHARATH R.</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30</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40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75%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60.00%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1BM13CCT13</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SHRINATH</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17</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1BM13CCT14</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SOWMYA H. V.</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16</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1BM13CCT15</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SUNIL KUMAR B. M.</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2</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16</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60.00%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2</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1BM13CCT16</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VIKAS PRABHAKAR ATTIGERI</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9</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17</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1BM13CCT17</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VIKRAM C GATEGAR</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7</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15</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75%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4</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4</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32">
                <a:tc>
                  <a:txBody>
                    <a:bodyPr/>
                    <a:lstStyle/>
                    <a:p>
                      <a:pPr algn="ctr" fontAlgn="ctr"/>
                      <a:r>
                        <a:rPr lang="en-IN" sz="600" b="0" i="0" u="none" strike="noStrike">
                          <a:solidFill>
                            <a:srgbClr val="000000"/>
                          </a:solidFill>
                          <a:effectLst/>
                          <a:latin typeface="Times New Roman"/>
                        </a:rPr>
                        <a:t>1BM13CCT18</a:t>
                      </a:r>
                    </a:p>
                  </a:txBody>
                  <a:tcPr marL="4137" marR="4137" marT="41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IN" sz="600" b="0" i="0" u="none" strike="noStrike">
                          <a:solidFill>
                            <a:srgbClr val="000000"/>
                          </a:solidFill>
                          <a:effectLst/>
                          <a:latin typeface="Times New Roman"/>
                        </a:rPr>
                        <a:t>VILASKUMAR S. LONIMATH</a:t>
                      </a:r>
                    </a:p>
                  </a:txBody>
                  <a:tcPr marL="4137" marR="4137" marT="413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600" b="0" i="0" u="none" strike="noStrike">
                          <a:solidFill>
                            <a:srgbClr val="000000"/>
                          </a:solidFill>
                          <a:effectLst/>
                          <a:latin typeface="Calibri"/>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600" b="0" i="0" u="none" strike="noStrike">
                          <a:solidFill>
                            <a:srgbClr val="000000"/>
                          </a:solidFill>
                          <a:effectLst/>
                          <a:latin typeface="Calibri"/>
                        </a:rPr>
                        <a:t>8</a:t>
                      </a:r>
                    </a:p>
                  </a:txBody>
                  <a:tcPr marL="4137" marR="4137" marT="41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16</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20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80%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Calibri"/>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6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5</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100.00%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a:solidFill>
                            <a:srgbClr val="000000"/>
                          </a:solidFill>
                          <a:effectLst/>
                          <a:latin typeface="Times New Roman"/>
                        </a:rPr>
                        <a:t>3</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600" b="0" i="0" u="none" strike="noStrike" dirty="0">
                          <a:solidFill>
                            <a:srgbClr val="000000"/>
                          </a:solidFill>
                          <a:effectLst/>
                          <a:latin typeface="Times New Roman"/>
                        </a:rPr>
                        <a:t>Y</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848">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IN" sz="600" b="1" i="0" u="none" strike="noStrike">
                          <a:solidFill>
                            <a:srgbClr val="000000"/>
                          </a:solidFill>
                          <a:effectLst/>
                          <a:latin typeface="Times New Roman"/>
                        </a:rPr>
                        <a:t>SUM</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600" b="0" i="0" u="none" strike="noStrike">
                          <a:solidFill>
                            <a:srgbClr val="000000"/>
                          </a:solidFill>
                          <a:effectLst/>
                          <a:latin typeface="Times New Roman"/>
                        </a:rPr>
                        <a:t>50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600" b="0" i="0" u="none" strike="noStrike">
                          <a:solidFill>
                            <a:srgbClr val="000000"/>
                          </a:solidFill>
                          <a:effectLst/>
                          <a:latin typeface="Times New Roman"/>
                        </a:rPr>
                        <a:t>14</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600" b="0" i="0" u="none" strike="noStrike">
                        <a:solidFill>
                          <a:srgbClr val="000000"/>
                        </a:solidFill>
                        <a:effectLst/>
                        <a:latin typeface="Times New Roman"/>
                      </a:endParaRPr>
                    </a:p>
                  </a:txBody>
                  <a:tcPr marL="4137" marR="4137" marT="413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IN" sz="600" b="1" i="0" u="none" strike="noStrike">
                          <a:solidFill>
                            <a:srgbClr val="000000"/>
                          </a:solidFill>
                          <a:effectLst/>
                          <a:latin typeface="Times New Roman"/>
                        </a:rPr>
                        <a:t>SUM</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600" b="0" i="0" u="none" strike="noStrike">
                          <a:solidFill>
                            <a:srgbClr val="000000"/>
                          </a:solidFill>
                          <a:effectLst/>
                          <a:latin typeface="Times New Roman"/>
                        </a:rPr>
                        <a:t>50</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600" b="0" i="0" u="none" strike="noStrike" dirty="0">
                          <a:solidFill>
                            <a:srgbClr val="000000"/>
                          </a:solidFill>
                          <a:effectLst/>
                          <a:latin typeface="Times New Roman"/>
                        </a:rPr>
                        <a:t>14</a:t>
                      </a:r>
                    </a:p>
                  </a:txBody>
                  <a:tcPr marL="4137" marR="4137" marT="413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848">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r>
                        <a:rPr lang="en-IN" sz="500" b="0" i="0" u="none" strike="noStrike">
                          <a:solidFill>
                            <a:srgbClr val="000000"/>
                          </a:solidFill>
                          <a:effectLst/>
                          <a:latin typeface="Times New Roman"/>
                        </a:rPr>
                        <a:t> </a:t>
                      </a:r>
                    </a:p>
                  </a:txBody>
                  <a:tcPr marL="4137" marR="4137" marT="4137" marB="0" anchor="ctr">
                    <a:lnL>
                      <a:noFill/>
                    </a:lnL>
                    <a:lnR>
                      <a:noFill/>
                    </a:lnR>
                    <a:lnT>
                      <a:noFill/>
                    </a:lnT>
                    <a:lnB>
                      <a:noFill/>
                    </a:lnB>
                  </a:tcPr>
                </a:tc>
                <a:tc gridSpan="2">
                  <a:txBody>
                    <a:bodyPr/>
                    <a:lstStyle/>
                    <a:p>
                      <a:pPr algn="ctr" fontAlgn="ctr"/>
                      <a:r>
                        <a:rPr lang="en-IN" sz="500" b="1" i="0" u="none" strike="noStrike">
                          <a:solidFill>
                            <a:srgbClr val="000000"/>
                          </a:solidFill>
                          <a:effectLst/>
                          <a:latin typeface="Times New Roman"/>
                        </a:rPr>
                        <a:t>AVG GRADING</a:t>
                      </a:r>
                    </a:p>
                  </a:txBody>
                  <a:tcPr marL="4137" marR="4137" marT="4137"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hMerge="1">
                  <a:txBody>
                    <a:bodyPr/>
                    <a:lstStyle/>
                    <a:p>
                      <a:endParaRPr lang="en-IN"/>
                    </a:p>
                  </a:txBody>
                  <a:tcPr/>
                </a:tc>
                <a:tc>
                  <a:txBody>
                    <a:bodyPr/>
                    <a:lstStyle/>
                    <a:p>
                      <a:pPr algn="ctr" fontAlgn="ctr"/>
                      <a:r>
                        <a:rPr lang="en-IN" sz="500" b="0" i="0" u="none" strike="noStrike">
                          <a:solidFill>
                            <a:srgbClr val="000000"/>
                          </a:solidFill>
                          <a:effectLst/>
                          <a:latin typeface="Times New Roman"/>
                        </a:rPr>
                        <a:t>2.78</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5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IN" sz="500" b="1" i="0" u="none" strike="noStrike">
                          <a:solidFill>
                            <a:srgbClr val="000000"/>
                          </a:solidFill>
                          <a:effectLst/>
                          <a:latin typeface="Times New Roman"/>
                        </a:rPr>
                        <a:t>AVG GRADING</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hMerge="1">
                  <a:txBody>
                    <a:bodyPr/>
                    <a:lstStyle/>
                    <a:p>
                      <a:endParaRPr lang="en-IN"/>
                    </a:p>
                  </a:txBody>
                  <a:tcPr/>
                </a:tc>
                <a:tc>
                  <a:txBody>
                    <a:bodyPr/>
                    <a:lstStyle/>
                    <a:p>
                      <a:pPr algn="ctr" fontAlgn="ctr"/>
                      <a:r>
                        <a:rPr lang="en-IN" sz="500" b="0" i="0" u="none" strike="noStrike">
                          <a:solidFill>
                            <a:srgbClr val="000000"/>
                          </a:solidFill>
                          <a:effectLst/>
                          <a:latin typeface="Times New Roman"/>
                        </a:rPr>
                        <a:t>2.78</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500" b="0" i="0" u="none" strike="noStrike">
                          <a:solidFill>
                            <a:srgbClr val="000000"/>
                          </a:solidFill>
                          <a:effectLst/>
                          <a:latin typeface="Times New Roman"/>
                        </a:rPr>
                        <a:t> </a:t>
                      </a:r>
                    </a:p>
                  </a:txBody>
                  <a:tcPr marL="4137" marR="4137" marT="41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848">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a:noFill/>
                    </a:lnT>
                    <a:lnB>
                      <a:noFill/>
                    </a:lnB>
                  </a:tcPr>
                </a:tc>
                <a:tc>
                  <a:txBody>
                    <a:bodyPr/>
                    <a:lstStyle/>
                    <a:p>
                      <a:pPr algn="l" fontAlgn="ctr"/>
                      <a:endParaRPr lang="en-IN" sz="500" b="0" i="0" u="none" strike="noStrike">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500" b="0" i="0" u="none" strike="noStrike" dirty="0">
                        <a:solidFill>
                          <a:srgbClr val="000000"/>
                        </a:solidFill>
                        <a:effectLst/>
                        <a:latin typeface="Times New Roman"/>
                      </a:endParaRPr>
                    </a:p>
                  </a:txBody>
                  <a:tcPr marL="4137" marR="4137" marT="4137" marB="0" anchor="ctr">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5" name="Title 1"/>
          <p:cNvSpPr>
            <a:spLocks noGrp="1"/>
          </p:cNvSpPr>
          <p:nvPr>
            <p:ph type="title"/>
          </p:nvPr>
        </p:nvSpPr>
        <p:spPr>
          <a:xfrm>
            <a:off x="1295400" y="152400"/>
            <a:ext cx="8122920" cy="487362"/>
          </a:xfrm>
        </p:spPr>
        <p:txBody>
          <a:bodyPr>
            <a:normAutofit fontScale="90000"/>
          </a:bodyPr>
          <a:lstStyle/>
          <a:p>
            <a:r>
              <a:rPr lang="en-IN" sz="3200" dirty="0" smtClean="0">
                <a:solidFill>
                  <a:srgbClr val="C00000"/>
                </a:solidFill>
              </a:rPr>
              <a:t>Example of CO-attainment for a course</a:t>
            </a:r>
            <a:endParaRPr lang="en-IN" sz="3200" dirty="0">
              <a:solidFill>
                <a:srgbClr val="C00000"/>
              </a:solidFill>
            </a:endParaRPr>
          </a:p>
        </p:txBody>
      </p:sp>
    </p:spTree>
    <p:extLst>
      <p:ext uri="{BB962C8B-B14F-4D97-AF65-F5344CB8AC3E}">
        <p14:creationId xmlns:p14="http://schemas.microsoft.com/office/powerpoint/2010/main" val="29934158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383596086"/>
              </p:ext>
            </p:extLst>
          </p:nvPr>
        </p:nvGraphicFramePr>
        <p:xfrm>
          <a:off x="1219200" y="761999"/>
          <a:ext cx="7848604" cy="6096010"/>
        </p:xfrm>
        <a:graphic>
          <a:graphicData uri="http://schemas.openxmlformats.org/drawingml/2006/table">
            <a:tbl>
              <a:tblPr/>
              <a:tblGrid>
                <a:gridCol w="655188"/>
                <a:gridCol w="655188"/>
                <a:gridCol w="655188"/>
                <a:gridCol w="655188"/>
                <a:gridCol w="655188"/>
                <a:gridCol w="655188"/>
                <a:gridCol w="641536"/>
                <a:gridCol w="655188"/>
                <a:gridCol w="655188"/>
                <a:gridCol w="655188"/>
                <a:gridCol w="655188"/>
                <a:gridCol w="655188"/>
              </a:tblGrid>
              <a:tr h="252774">
                <a:tc>
                  <a:txBody>
                    <a:bodyPr/>
                    <a:lstStyle/>
                    <a:p>
                      <a:pPr algn="ctr" fontAlgn="ctr"/>
                      <a:r>
                        <a:rPr lang="en-IN" sz="10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000" b="0" i="0" u="none" strike="noStrike">
                          <a:solidFill>
                            <a:srgbClr val="000000"/>
                          </a:solidFill>
                          <a:effectLst/>
                          <a:latin typeface="Times New Roman"/>
                        </a:rPr>
                        <a:t> </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47">
                <a:tc>
                  <a:txBody>
                    <a:bodyPr/>
                    <a:lstStyle/>
                    <a:p>
                      <a:pPr algn="ctr" fontAlgn="ctr"/>
                      <a:r>
                        <a:rPr lang="en-IN" sz="1200" b="1" i="0" u="none" strike="noStrike" dirty="0">
                          <a:solidFill>
                            <a:srgbClr val="000000"/>
                          </a:solidFill>
                          <a:effectLst/>
                          <a:latin typeface="Times New Roman"/>
                        </a:rPr>
                        <a:t>10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1" i="0" u="none" strike="noStrike">
                          <a:solidFill>
                            <a:srgbClr val="000000"/>
                          </a:solidFill>
                          <a:effectLst/>
                          <a:latin typeface="Times New Roman"/>
                        </a:rPr>
                        <a:t>10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1" i="0" u="none" strike="noStrike">
                          <a:solidFill>
                            <a:srgbClr val="000000"/>
                          </a:solidFill>
                          <a:effectLst/>
                          <a:latin typeface="Times New Roman"/>
                        </a:rPr>
                        <a:t>10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1" i="0" u="none" strike="noStrike">
                          <a:solidFill>
                            <a:srgbClr val="000000"/>
                          </a:solidFill>
                          <a:effectLst/>
                          <a:latin typeface="Times New Roman"/>
                        </a:rPr>
                        <a:t>10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1" i="0" u="none" strike="noStrike">
                          <a:solidFill>
                            <a:srgbClr val="000000"/>
                          </a:solidFill>
                          <a:effectLst/>
                          <a:latin typeface="Times New Roman"/>
                        </a:rPr>
                        <a:t>40</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1"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1200" b="1" i="0" u="none" strike="noStrike">
                          <a:solidFill>
                            <a:srgbClr val="000000"/>
                          </a:solidFill>
                          <a:effectLst/>
                          <a:latin typeface="Times New Roman"/>
                        </a:rPr>
                        <a:t>PERCENT, %</a:t>
                      </a:r>
                    </a:p>
                  </a:txBody>
                  <a:tcPr marL="8649" marR="8649" marT="864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3">
                  <a:txBody>
                    <a:bodyPr/>
                    <a:lstStyle/>
                    <a:p>
                      <a:pPr algn="ctr" fontAlgn="ctr"/>
                      <a:r>
                        <a:rPr lang="en-IN" sz="1200" b="1" i="0" u="none" strike="noStrike">
                          <a:solidFill>
                            <a:srgbClr val="000000"/>
                          </a:solidFill>
                          <a:effectLst/>
                          <a:latin typeface="Times New Roman"/>
                        </a:rPr>
                        <a:t>SCORES  OR GRADING</a:t>
                      </a:r>
                      <a:br>
                        <a:rPr lang="en-IN" sz="1200" b="1" i="0" u="none" strike="noStrike">
                          <a:solidFill>
                            <a:srgbClr val="000000"/>
                          </a:solidFill>
                          <a:effectLst/>
                          <a:latin typeface="Times New Roman"/>
                        </a:rPr>
                      </a:br>
                      <a:r>
                        <a:rPr lang="en-IN" sz="1200" b="1" i="0" u="none" strike="noStrike">
                          <a:solidFill>
                            <a:srgbClr val="000000"/>
                          </a:solidFill>
                          <a:effectLst/>
                          <a:latin typeface="Times New Roman"/>
                        </a:rPr>
                        <a:t>BASED ON SCALE OF 3</a:t>
                      </a:r>
                    </a:p>
                  </a:txBody>
                  <a:tcPr marL="8649" marR="8649" marT="864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3">
                  <a:txBody>
                    <a:bodyPr/>
                    <a:lstStyle/>
                    <a:p>
                      <a:pPr algn="ctr" fontAlgn="ctr"/>
                      <a:r>
                        <a:rPr lang="en-IN" sz="1200" b="1" i="0" u="none" strike="noStrike">
                          <a:solidFill>
                            <a:srgbClr val="000000"/>
                          </a:solidFill>
                          <a:effectLst/>
                          <a:latin typeface="Times New Roman"/>
                        </a:rPr>
                        <a:t>Target &gt; =70%</a:t>
                      </a:r>
                    </a:p>
                  </a:txBody>
                  <a:tcPr marL="8649" marR="8649" marT="864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r>
              <a:tr h="511567">
                <a:tc gridSpan="7">
                  <a:txBody>
                    <a:bodyPr/>
                    <a:lstStyle/>
                    <a:p>
                      <a:pPr algn="ctr" fontAlgn="ctr"/>
                      <a:r>
                        <a:rPr lang="en-IN" sz="1200" b="0" i="0" u="none" strike="noStrike" dirty="0">
                          <a:solidFill>
                            <a:srgbClr val="000000"/>
                          </a:solidFill>
                          <a:effectLst/>
                          <a:latin typeface="Times New Roman"/>
                        </a:rPr>
                        <a:t>CO3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fontAlgn="ctr"/>
                      <a:r>
                        <a:rPr lang="en-IN" sz="1200" b="1" i="0" u="none" strike="noStrike">
                          <a:solidFill>
                            <a:srgbClr val="000000"/>
                          </a:solidFill>
                          <a:effectLst/>
                          <a:latin typeface="Times New Roman"/>
                        </a:rPr>
                        <a:t>TOTAL OBTAINED</a:t>
                      </a:r>
                    </a:p>
                  </a:txBody>
                  <a:tcPr marL="8649" marR="8649" marT="864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rowSpan="2">
                  <a:txBody>
                    <a:bodyPr/>
                    <a:lstStyle/>
                    <a:p>
                      <a:pPr algn="ctr" fontAlgn="ctr"/>
                      <a:r>
                        <a:rPr lang="en-IN" sz="1200" b="1" i="0" u="none" strike="noStrike">
                          <a:solidFill>
                            <a:srgbClr val="000000"/>
                          </a:solidFill>
                          <a:effectLst/>
                          <a:latin typeface="Times New Roman"/>
                        </a:rPr>
                        <a:t>TOTAL MARKS ATTEMPTED</a:t>
                      </a:r>
                    </a:p>
                  </a:txBody>
                  <a:tcPr marL="8649" marR="8649" marT="864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vMerge="1">
                  <a:txBody>
                    <a:bodyPr/>
                    <a:lstStyle/>
                    <a:p>
                      <a:endParaRPr lang="en-IN"/>
                    </a:p>
                  </a:txBody>
                  <a:tcPr/>
                </a:tc>
                <a:tc vMerge="1">
                  <a:txBody>
                    <a:bodyPr/>
                    <a:lstStyle/>
                    <a:p>
                      <a:endParaRPr lang="en-IN"/>
                    </a:p>
                  </a:txBody>
                  <a:tcPr/>
                </a:tc>
                <a:tc vMerge="1">
                  <a:txBody>
                    <a:bodyPr/>
                    <a:lstStyle/>
                    <a:p>
                      <a:endParaRPr lang="en-IN"/>
                    </a:p>
                  </a:txBody>
                  <a:tcPr/>
                </a:tc>
              </a:tr>
              <a:tr h="511567">
                <a:tc>
                  <a:txBody>
                    <a:bodyPr/>
                    <a:lstStyle/>
                    <a:p>
                      <a:pPr algn="ctr" fontAlgn="ctr"/>
                      <a:r>
                        <a:rPr lang="en-IN" sz="1050" b="0" i="0" u="none" strike="noStrike">
                          <a:solidFill>
                            <a:srgbClr val="000000"/>
                          </a:solidFill>
                          <a:effectLst/>
                          <a:latin typeface="Calibri"/>
                        </a:rPr>
                        <a:t>T1-Q3.a</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050" b="0" i="0" u="none" strike="noStrike">
                          <a:solidFill>
                            <a:srgbClr val="000000"/>
                          </a:solidFill>
                          <a:effectLst/>
                          <a:latin typeface="Calibri"/>
                        </a:rPr>
                        <a:t>T1-Q3.b</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050" b="0" i="0" u="none" strike="noStrike">
                          <a:solidFill>
                            <a:srgbClr val="000000"/>
                          </a:solidFill>
                          <a:effectLst/>
                          <a:latin typeface="Calibri"/>
                        </a:rPr>
                        <a:t>T2-Q2.a</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050" b="0" i="0" u="none" strike="noStrike" dirty="0">
                          <a:solidFill>
                            <a:srgbClr val="000000"/>
                          </a:solidFill>
                          <a:effectLst/>
                          <a:latin typeface="Calibri"/>
                        </a:rPr>
                        <a:t>T2-Q2.b</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IN" sz="1200" b="1"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1"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IN" sz="1200" b="1"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r>
              <a:tr h="216699">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7</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15</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75.00%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1050" b="0" i="0" u="none" strike="noStrike">
                          <a:solidFill>
                            <a:srgbClr val="000000"/>
                          </a:solidFill>
                          <a:effectLst/>
                          <a:latin typeface="Calibri"/>
                        </a:rPr>
                        <a:t>5</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12</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17</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85.00%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6</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5</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27</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40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67.50%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9</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90.00%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18</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90.00%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0</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40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0</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40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16</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80.00%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16</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80.00%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6</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14</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70.00%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b"/>
                      <a:r>
                        <a:rPr lang="en-IN" sz="1050" b="0" i="0" u="none" strike="noStrike">
                          <a:solidFill>
                            <a:srgbClr val="000000"/>
                          </a:solidFill>
                          <a:effectLst/>
                          <a:latin typeface="Calibri"/>
                        </a:rPr>
                        <a:t>7</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7</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14</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70.00%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0</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40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7</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32</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40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80.00%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18</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90.00%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5</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6</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dirty="0">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11</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55.00%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33</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40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82.50%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7</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23</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30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76.67%</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ctr" fontAlgn="b"/>
                      <a:r>
                        <a:rPr lang="en-IN" sz="1050" b="0" i="0" u="none" strike="noStrike">
                          <a:solidFill>
                            <a:srgbClr val="000000"/>
                          </a:solidFill>
                          <a:effectLst/>
                          <a:latin typeface="Calibri"/>
                        </a:rPr>
                        <a:t>8</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050" b="0" i="0" u="none" strike="noStrike">
                          <a:solidFill>
                            <a:srgbClr val="000000"/>
                          </a:solidFill>
                          <a:effectLst/>
                          <a:latin typeface="Calibri"/>
                        </a:rPr>
                        <a:t>9</a:t>
                      </a:r>
                    </a:p>
                  </a:txBody>
                  <a:tcPr marL="8649" marR="8649" marT="86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050" b="0" i="0" u="none" strike="noStrike">
                          <a:solidFill>
                            <a:srgbClr val="000000"/>
                          </a:solidFill>
                          <a:effectLst/>
                          <a:latin typeface="Calibri"/>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17</a:t>
                      </a: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20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85.00%</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Times New Roman"/>
                        </a:rPr>
                        <a:t>3</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Times New Roman"/>
                        </a:rPr>
                        <a:t>Y</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99">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IN" sz="1200" b="1" i="0" u="none" strike="noStrike">
                          <a:solidFill>
                            <a:srgbClr val="000000"/>
                          </a:solidFill>
                          <a:effectLst/>
                          <a:latin typeface="Times New Roman"/>
                        </a:rPr>
                        <a:t>SUM</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1200" b="0" i="0" u="none" strike="noStrike">
                          <a:solidFill>
                            <a:srgbClr val="000000"/>
                          </a:solidFill>
                          <a:effectLst/>
                          <a:latin typeface="Times New Roman"/>
                        </a:rPr>
                        <a:t>46</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1200" b="0" i="0" u="none" strike="noStrike" dirty="0">
                          <a:solidFill>
                            <a:srgbClr val="000000"/>
                          </a:solidFill>
                          <a:effectLst/>
                          <a:latin typeface="Times New Roman"/>
                        </a:rPr>
                        <a:t>13</a:t>
                      </a:r>
                    </a:p>
                  </a:txBody>
                  <a:tcPr marL="8649" marR="8649" marT="864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5974">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8649" marR="8649" marT="864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200" b="0" i="0" u="none" strike="noStrike">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IN" sz="1200" b="1" i="0" u="none" strike="noStrike">
                          <a:solidFill>
                            <a:srgbClr val="000000"/>
                          </a:solidFill>
                          <a:effectLst/>
                          <a:latin typeface="Times New Roman"/>
                        </a:rPr>
                        <a:t>AVG GRADING</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hMerge="1">
                  <a:txBody>
                    <a:bodyPr/>
                    <a:lstStyle/>
                    <a:p>
                      <a:endParaRPr lang="en-IN"/>
                    </a:p>
                  </a:txBody>
                  <a:tcPr/>
                </a:tc>
                <a:tc>
                  <a:txBody>
                    <a:bodyPr/>
                    <a:lstStyle/>
                    <a:p>
                      <a:pPr algn="ctr" fontAlgn="ctr"/>
                      <a:r>
                        <a:rPr lang="en-IN" sz="1200" b="0" i="0" u="none" strike="noStrike">
                          <a:solidFill>
                            <a:srgbClr val="000000"/>
                          </a:solidFill>
                          <a:effectLst/>
                          <a:latin typeface="Times New Roman"/>
                        </a:rPr>
                        <a:t>2.56</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IN" sz="1200" b="0" i="0" u="none" strike="noStrike" dirty="0">
                          <a:solidFill>
                            <a:srgbClr val="000000"/>
                          </a:solidFill>
                          <a:effectLst/>
                          <a:latin typeface="Times New Roman"/>
                        </a:rPr>
                        <a:t> </a:t>
                      </a:r>
                    </a:p>
                  </a:txBody>
                  <a:tcPr marL="8649" marR="8649" marT="86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Title 1"/>
          <p:cNvSpPr>
            <a:spLocks noGrp="1"/>
          </p:cNvSpPr>
          <p:nvPr>
            <p:ph type="title"/>
          </p:nvPr>
        </p:nvSpPr>
        <p:spPr>
          <a:xfrm>
            <a:off x="1295400" y="152400"/>
            <a:ext cx="8122920" cy="487362"/>
          </a:xfrm>
        </p:spPr>
        <p:txBody>
          <a:bodyPr>
            <a:normAutofit fontScale="90000"/>
          </a:bodyPr>
          <a:lstStyle/>
          <a:p>
            <a:r>
              <a:rPr lang="en-IN" sz="3200" dirty="0" smtClean="0">
                <a:solidFill>
                  <a:srgbClr val="C00000"/>
                </a:solidFill>
              </a:rPr>
              <a:t>Example of CO-attainment for a course</a:t>
            </a:r>
            <a:endParaRPr lang="en-IN" sz="3200" dirty="0">
              <a:solidFill>
                <a:srgbClr val="C00000"/>
              </a:solidFill>
            </a:endParaRPr>
          </a:p>
        </p:txBody>
      </p:sp>
    </p:spTree>
    <p:extLst>
      <p:ext uri="{BB962C8B-B14F-4D97-AF65-F5344CB8AC3E}">
        <p14:creationId xmlns:p14="http://schemas.microsoft.com/office/powerpoint/2010/main" val="823148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40532" y="1916833"/>
            <a:ext cx="8658962" cy="4202185"/>
            <a:chOff x="1531622" y="1508765"/>
            <a:chExt cx="7860907" cy="3986161"/>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1622" y="1508765"/>
              <a:ext cx="7860907" cy="3986161"/>
            </a:xfrm>
            <a:prstGeom prst="rect">
              <a:avLst/>
            </a:prstGeom>
          </p:spPr>
        </p:pic>
        <p:sp>
          <p:nvSpPr>
            <p:cNvPr id="6" name="Text Box 2"/>
            <p:cNvSpPr txBox="1"/>
            <p:nvPr/>
          </p:nvSpPr>
          <p:spPr>
            <a:xfrm>
              <a:off x="5462076" y="3962400"/>
              <a:ext cx="1624524" cy="685801"/>
            </a:xfrm>
            <a:prstGeom prst="rect">
              <a:avLst/>
            </a:prstGeom>
            <a:solidFill>
              <a:srgbClr val="0099CC"/>
            </a:solidFill>
            <a:ln w="6350">
              <a:noFill/>
            </a:ln>
            <a:effectLst>
              <a:softEdge rad="12700"/>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800" b="1" dirty="0" smtClean="0">
                  <a:solidFill>
                    <a:srgbClr val="FFFF00"/>
                  </a:solidFill>
                  <a:effectLst/>
                  <a:latin typeface="Times New Roman"/>
                  <a:ea typeface="Calibri"/>
                  <a:cs typeface="Times New Roman"/>
                </a:rPr>
                <a:t>(Learning </a:t>
              </a:r>
              <a:r>
                <a:rPr lang="en-US" sz="1800" b="1" dirty="0">
                  <a:solidFill>
                    <a:srgbClr val="FFFF00"/>
                  </a:solidFill>
                  <a:effectLst/>
                  <a:latin typeface="Times New Roman"/>
                  <a:ea typeface="Calibri"/>
                  <a:cs typeface="Times New Roman"/>
                </a:rPr>
                <a:t>&amp; </a:t>
              </a:r>
              <a:r>
                <a:rPr lang="en-US" sz="1800" b="1" dirty="0" smtClean="0">
                  <a:solidFill>
                    <a:srgbClr val="FFFF00"/>
                  </a:solidFill>
                  <a:effectLst/>
                  <a:latin typeface="Times New Roman"/>
                  <a:ea typeface="Calibri"/>
                  <a:cs typeface="Times New Roman"/>
                </a:rPr>
                <a:t>Teaching)</a:t>
              </a:r>
              <a:endParaRPr lang="en-US" sz="1200" dirty="0">
                <a:solidFill>
                  <a:srgbClr val="FFFF00"/>
                </a:solidFill>
                <a:effectLst/>
                <a:latin typeface="Times New Roman"/>
                <a:ea typeface="Calibri"/>
                <a:cs typeface="Times New Roman"/>
              </a:endParaRPr>
            </a:p>
          </p:txBody>
        </p:sp>
        <p:sp>
          <p:nvSpPr>
            <p:cNvPr id="7" name="Text Box 2"/>
            <p:cNvSpPr txBox="1"/>
            <p:nvPr/>
          </p:nvSpPr>
          <p:spPr>
            <a:xfrm>
              <a:off x="3810000" y="3048000"/>
              <a:ext cx="1568254" cy="428919"/>
            </a:xfrm>
            <a:prstGeom prst="rect">
              <a:avLst/>
            </a:prstGeom>
            <a:solidFill>
              <a:srgbClr val="0099CC"/>
            </a:solidFill>
            <a:ln w="6350">
              <a:noFill/>
            </a:ln>
            <a:effectLst>
              <a:softEdge rad="12700"/>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b="1" dirty="0">
                  <a:solidFill>
                    <a:srgbClr val="FFFF00"/>
                  </a:solidFill>
                  <a:latin typeface="Times New Roman"/>
                  <a:ea typeface="Calibri"/>
                  <a:cs typeface="Times New Roman"/>
                </a:rPr>
                <a:t>(</a:t>
              </a:r>
              <a:r>
                <a:rPr lang="en-US" sz="1800" b="1" dirty="0" smtClean="0">
                  <a:solidFill>
                    <a:srgbClr val="FFFF00"/>
                  </a:solidFill>
                  <a:effectLst/>
                  <a:latin typeface="Times New Roman"/>
                  <a:ea typeface="Calibri"/>
                  <a:cs typeface="Times New Roman"/>
                </a:rPr>
                <a:t>Curriculum)</a:t>
              </a:r>
              <a:endParaRPr lang="en-US" sz="1200" dirty="0">
                <a:effectLst/>
                <a:latin typeface="Times New Roman"/>
                <a:ea typeface="Calibri"/>
                <a:cs typeface="Times New Roman"/>
              </a:endParaRPr>
            </a:p>
          </p:txBody>
        </p:sp>
        <p:sp>
          <p:nvSpPr>
            <p:cNvPr id="8" name="Text Box 2"/>
            <p:cNvSpPr txBox="1"/>
            <p:nvPr/>
          </p:nvSpPr>
          <p:spPr>
            <a:xfrm>
              <a:off x="2384706" y="2285837"/>
              <a:ext cx="1447800" cy="381163"/>
            </a:xfrm>
            <a:prstGeom prst="rect">
              <a:avLst/>
            </a:prstGeom>
            <a:solidFill>
              <a:srgbClr val="0099CC"/>
            </a:solidFill>
            <a:ln w="6350">
              <a:noFill/>
            </a:ln>
            <a:effectLst>
              <a:softEdge rad="12700"/>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800" b="1" dirty="0" smtClean="0">
                  <a:solidFill>
                    <a:srgbClr val="FFFF00"/>
                  </a:solidFill>
                  <a:effectLst/>
                  <a:latin typeface="Times New Roman"/>
                  <a:ea typeface="Calibri"/>
                  <a:cs typeface="Times New Roman"/>
                </a:rPr>
                <a:t>(Education)</a:t>
              </a:r>
              <a:endParaRPr lang="en-US" sz="1200" dirty="0">
                <a:solidFill>
                  <a:srgbClr val="FFFF00"/>
                </a:solidFill>
                <a:effectLst/>
                <a:latin typeface="Times New Roman"/>
                <a:ea typeface="Calibri"/>
                <a:cs typeface="Times New Roman"/>
              </a:endParaRPr>
            </a:p>
          </p:txBody>
        </p:sp>
        <p:sp>
          <p:nvSpPr>
            <p:cNvPr id="9" name="Text Box 2"/>
            <p:cNvSpPr txBox="1"/>
            <p:nvPr/>
          </p:nvSpPr>
          <p:spPr>
            <a:xfrm>
              <a:off x="7391400" y="4800600"/>
              <a:ext cx="1508760" cy="457199"/>
            </a:xfrm>
            <a:prstGeom prst="rect">
              <a:avLst/>
            </a:prstGeom>
            <a:solidFill>
              <a:srgbClr val="0099CC"/>
            </a:solidFill>
            <a:ln w="6350">
              <a:noFill/>
            </a:ln>
            <a:effectLst>
              <a:softEdge rad="12700"/>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800" b="1" dirty="0" smtClean="0">
                  <a:solidFill>
                    <a:srgbClr val="FFFF00"/>
                  </a:solidFill>
                  <a:effectLst/>
                  <a:latin typeface="Times New Roman"/>
                  <a:ea typeface="Calibri"/>
                  <a:cs typeface="Times New Roman"/>
                </a:rPr>
                <a:t>(Assessment)</a:t>
              </a:r>
              <a:endParaRPr lang="en-US" sz="1200" dirty="0">
                <a:effectLst/>
                <a:latin typeface="Times New Roman"/>
                <a:ea typeface="Calibri"/>
                <a:cs typeface="Times New Roman"/>
              </a:endParaRPr>
            </a:p>
          </p:txBody>
        </p:sp>
      </p:grpSp>
      <p:sp>
        <p:nvSpPr>
          <p:cNvPr id="2" name="TextBox 1"/>
          <p:cNvSpPr txBox="1"/>
          <p:nvPr/>
        </p:nvSpPr>
        <p:spPr>
          <a:xfrm>
            <a:off x="662524" y="260648"/>
            <a:ext cx="8814978" cy="1477328"/>
          </a:xfrm>
          <a:prstGeom prst="rect">
            <a:avLst/>
          </a:prstGeom>
          <a:noFill/>
        </p:spPr>
        <p:txBody>
          <a:bodyPr wrap="square" rtlCol="0">
            <a:spAutoFit/>
          </a:bodyPr>
          <a:lstStyle/>
          <a:p>
            <a:pPr algn="ctr"/>
            <a:r>
              <a:rPr lang="en-US" sz="3000" b="1" dirty="0" smtClean="0">
                <a:latin typeface="Cambria" panose="02040503050406030204" pitchFamily="18" charset="0"/>
              </a:rPr>
              <a:t>Outcome Based Education </a:t>
            </a:r>
          </a:p>
          <a:p>
            <a:pPr algn="ctr"/>
            <a:r>
              <a:rPr lang="en-US" sz="3000" b="1" dirty="0" smtClean="0">
                <a:latin typeface="Cambria" panose="02040503050406030204" pitchFamily="18" charset="0"/>
              </a:rPr>
              <a:t>for </a:t>
            </a:r>
          </a:p>
          <a:p>
            <a:pPr algn="ctr"/>
            <a:r>
              <a:rPr lang="en-US" sz="3000" b="1" dirty="0" smtClean="0">
                <a:latin typeface="Cambria" panose="02040503050406030204" pitchFamily="18" charset="0"/>
              </a:rPr>
              <a:t>Outcome Based Accreditation</a:t>
            </a:r>
          </a:p>
        </p:txBody>
      </p:sp>
    </p:spTree>
    <p:extLst>
      <p:ext uri="{BB962C8B-B14F-4D97-AF65-F5344CB8AC3E}">
        <p14:creationId xmlns:p14="http://schemas.microsoft.com/office/powerpoint/2010/main" val="33846791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84292898"/>
              </p:ext>
            </p:extLst>
          </p:nvPr>
        </p:nvGraphicFramePr>
        <p:xfrm>
          <a:off x="1295400" y="864591"/>
          <a:ext cx="7924800" cy="5901071"/>
        </p:xfrm>
        <a:graphic>
          <a:graphicData uri="http://schemas.openxmlformats.org/drawingml/2006/table">
            <a:tbl>
              <a:tblPr/>
              <a:tblGrid>
                <a:gridCol w="1529788"/>
                <a:gridCol w="1730415"/>
                <a:gridCol w="1554865"/>
                <a:gridCol w="1517248"/>
                <a:gridCol w="1592484"/>
              </a:tblGrid>
              <a:tr h="175344">
                <a:tc rowSpan="2">
                  <a:txBody>
                    <a:bodyPr/>
                    <a:lstStyle/>
                    <a:p>
                      <a:pPr algn="ctr" fontAlgn="ctr"/>
                      <a:r>
                        <a:rPr lang="en-IN" sz="1200" b="1" i="0" u="none" strike="noStrike" dirty="0">
                          <a:solidFill>
                            <a:srgbClr val="000000"/>
                          </a:solidFill>
                          <a:effectLst/>
                          <a:latin typeface="Times New Roman"/>
                        </a:rPr>
                        <a:t>COURSE OUTCOMES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IN" sz="1200" b="1" i="0" u="none" strike="noStrike">
                          <a:solidFill>
                            <a:srgbClr val="000000"/>
                          </a:solidFill>
                          <a:effectLst/>
                          <a:latin typeface="Times New Roman"/>
                        </a:rPr>
                        <a:t>GRADING AVG  ON SCALE OF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en-IN" sz="1200" b="1" i="0" u="none" strike="noStrike">
                          <a:solidFill>
                            <a:srgbClr val="000000"/>
                          </a:solidFill>
                          <a:effectLst/>
                          <a:latin typeface="Times New Roman"/>
                        </a:rPr>
                        <a:t>DISTRIBUTION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IN"/>
                    </a:p>
                  </a:txBody>
                  <a:tcPr/>
                </a:tc>
                <a:tc hMerge="1">
                  <a:txBody>
                    <a:bodyPr/>
                    <a:lstStyle/>
                    <a:p>
                      <a:endParaRPr lang="en-IN"/>
                    </a:p>
                  </a:txBody>
                  <a:tcPr/>
                </a:tc>
              </a:tr>
              <a:tr h="175344">
                <a:tc vMerge="1">
                  <a:txBody>
                    <a:bodyPr/>
                    <a:lstStyle/>
                    <a:p>
                      <a:endParaRPr lang="en-IN"/>
                    </a:p>
                  </a:txBody>
                  <a:tcPr/>
                </a:tc>
                <a:tc vMerge="1">
                  <a:txBody>
                    <a:bodyPr/>
                    <a:lstStyle/>
                    <a:p>
                      <a:endParaRPr lang="en-IN"/>
                    </a:p>
                  </a:txBody>
                  <a:tcPr/>
                </a:tc>
                <a:tc>
                  <a:txBody>
                    <a:bodyPr/>
                    <a:lstStyle/>
                    <a:p>
                      <a:pPr algn="ctr" fontAlgn="ctr"/>
                      <a:r>
                        <a:rPr lang="en-IN" sz="1200" b="1"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7177">
                <a:tc>
                  <a:txBody>
                    <a:bodyPr/>
                    <a:lstStyle/>
                    <a:p>
                      <a:pPr algn="ctr" fontAlgn="ctr"/>
                      <a:r>
                        <a:rPr lang="en-IN" sz="1400" b="1" i="0" u="none" strike="noStrike">
                          <a:solidFill>
                            <a:srgbClr val="000000"/>
                          </a:solidFill>
                          <a:effectLst/>
                          <a:latin typeface="Times New Roman"/>
                        </a:rPr>
                        <a:t>CO1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1" i="0" u="none" strike="noStrike">
                          <a:solidFill>
                            <a:srgbClr val="000000"/>
                          </a:solidFill>
                          <a:effectLst/>
                          <a:latin typeface="Times New Roman"/>
                        </a:rPr>
                        <a:t>2.78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0" i="0" u="none" strike="noStrike" dirty="0">
                          <a:solidFill>
                            <a:srgbClr val="000000"/>
                          </a:solidFill>
                          <a:effectLst/>
                          <a:latin typeface="Times New Roman"/>
                        </a:rPr>
                        <a:t>14 / 18 = 77.77%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4 / 18 = 22.22%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0 / 18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7177">
                <a:tc>
                  <a:txBody>
                    <a:bodyPr/>
                    <a:lstStyle/>
                    <a:p>
                      <a:pPr algn="ctr" fontAlgn="ctr"/>
                      <a:r>
                        <a:rPr lang="en-IN" sz="1400" b="1" i="0" u="none" strike="noStrike">
                          <a:solidFill>
                            <a:srgbClr val="000000"/>
                          </a:solidFill>
                          <a:effectLst/>
                          <a:latin typeface="Times New Roman"/>
                        </a:rPr>
                        <a:t>CO2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1" i="0" u="none" strike="noStrike">
                          <a:solidFill>
                            <a:srgbClr val="000000"/>
                          </a:solidFill>
                          <a:effectLst/>
                          <a:latin typeface="Times New Roman"/>
                        </a:rPr>
                        <a:t>2.78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0" i="0" u="none" strike="noStrike">
                          <a:solidFill>
                            <a:srgbClr val="000000"/>
                          </a:solidFill>
                          <a:effectLst/>
                          <a:latin typeface="Times New Roman"/>
                        </a:rPr>
                        <a:t>14 / 18 = 77.77%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4 / 18 = 22.22%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0 / 18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7177">
                <a:tc>
                  <a:txBody>
                    <a:bodyPr/>
                    <a:lstStyle/>
                    <a:p>
                      <a:pPr algn="ctr" fontAlgn="ctr"/>
                      <a:r>
                        <a:rPr lang="en-IN" sz="1400" b="1" i="0" u="none" strike="noStrike">
                          <a:solidFill>
                            <a:srgbClr val="000000"/>
                          </a:solidFill>
                          <a:effectLst/>
                          <a:latin typeface="Times New Roman"/>
                        </a:rPr>
                        <a:t>CO3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1" i="0" u="none" strike="noStrike">
                          <a:solidFill>
                            <a:srgbClr val="000000"/>
                          </a:solidFill>
                          <a:effectLst/>
                          <a:latin typeface="Times New Roman"/>
                        </a:rPr>
                        <a:t>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0" i="0" u="none" strike="noStrike">
                          <a:solidFill>
                            <a:srgbClr val="000000"/>
                          </a:solidFill>
                          <a:effectLst/>
                          <a:latin typeface="Times New Roman"/>
                        </a:rPr>
                        <a:t>13 / 18 = 72.22%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2 / 18 = 11.11%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3 / 18 = 16.66%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7177">
                <a:tc>
                  <a:txBody>
                    <a:bodyPr/>
                    <a:lstStyle/>
                    <a:p>
                      <a:pPr algn="ctr" fontAlgn="ctr"/>
                      <a:r>
                        <a:rPr lang="en-IN" sz="1400" b="1" i="0" u="none" strike="noStrike">
                          <a:solidFill>
                            <a:srgbClr val="000000"/>
                          </a:solidFill>
                          <a:effectLst/>
                          <a:latin typeface="Times New Roman"/>
                        </a:rPr>
                        <a:t>CO4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1" i="0" u="none" strike="noStrike">
                          <a:solidFill>
                            <a:srgbClr val="000000"/>
                          </a:solidFill>
                          <a:effectLst/>
                          <a:latin typeface="Times New Roman"/>
                        </a:rPr>
                        <a:t>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400" b="0" i="0" u="none" strike="noStrike">
                          <a:solidFill>
                            <a:srgbClr val="000000"/>
                          </a:solidFill>
                          <a:effectLst/>
                          <a:latin typeface="Times New Roman"/>
                        </a:rPr>
                        <a:t>10 / 18 = 55.55%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8 / 18 = 44.44%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0 / 18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3122">
                <a:tc>
                  <a:txBody>
                    <a:bodyPr/>
                    <a:lstStyle/>
                    <a:p>
                      <a:pPr algn="l" fontAlgn="ctr"/>
                      <a:endParaRPr lang="en-IN" sz="14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4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4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IN" sz="12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397563">
                <a:tc gridSpan="4">
                  <a:txBody>
                    <a:bodyPr/>
                    <a:lstStyle/>
                    <a:p>
                      <a:pPr algn="l" fontAlgn="ctr"/>
                      <a:r>
                        <a:rPr lang="en-IN" sz="1400" b="1" i="0" u="none" strike="noStrike" dirty="0">
                          <a:solidFill>
                            <a:srgbClr val="000000"/>
                          </a:solidFill>
                          <a:effectLst/>
                          <a:latin typeface="Times New Roman"/>
                        </a:rPr>
                        <a:t>TARGET is &gt; </a:t>
                      </a:r>
                      <a:r>
                        <a:rPr lang="en-IN" sz="1400" b="1" i="0" u="none" strike="noStrike" dirty="0" smtClean="0">
                          <a:solidFill>
                            <a:srgbClr val="000000"/>
                          </a:solidFill>
                          <a:effectLst/>
                          <a:latin typeface="Times New Roman"/>
                        </a:rPr>
                        <a:t>= More </a:t>
                      </a:r>
                      <a:r>
                        <a:rPr lang="en-IN" sz="1400" b="1" i="0" u="none" strike="noStrike" dirty="0">
                          <a:solidFill>
                            <a:srgbClr val="000000"/>
                          </a:solidFill>
                          <a:effectLst/>
                          <a:latin typeface="Times New Roman"/>
                        </a:rPr>
                        <a:t>than 75% of Students Must Achieve 70% </a:t>
                      </a:r>
                      <a:r>
                        <a:rPr lang="en-IN" sz="1400" b="1" i="0" u="none" strike="noStrike" dirty="0" smtClean="0">
                          <a:solidFill>
                            <a:srgbClr val="000000"/>
                          </a:solidFill>
                          <a:effectLst/>
                          <a:latin typeface="Times New Roman"/>
                        </a:rPr>
                        <a:t>Marks.</a:t>
                      </a:r>
                      <a:endParaRPr lang="en-IN" sz="1400" b="1" i="0" u="none" strike="noStrike" dirty="0">
                        <a:solidFill>
                          <a:srgbClr val="000000"/>
                        </a:solidFill>
                        <a:effectLst/>
                        <a:latin typeface="Times New Roman"/>
                      </a:endParaRPr>
                    </a:p>
                  </a:txBody>
                  <a:tcPr marL="9525" marR="9525" marT="9525" marB="0" anchor="ctr">
                    <a:lnL>
                      <a:noFill/>
                    </a:lnL>
                    <a:lnR>
                      <a:noFill/>
                    </a:lnR>
                    <a:lnT>
                      <a:noFill/>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l"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l"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l"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rowSpan="3">
                  <a:txBody>
                    <a:bodyPr/>
                    <a:lstStyle/>
                    <a:p>
                      <a:pPr algn="ctr" fontAlgn="ctr"/>
                      <a:r>
                        <a:rPr lang="en-IN" sz="1400" b="1" i="0" u="none" strike="noStrike">
                          <a:solidFill>
                            <a:srgbClr val="000000"/>
                          </a:solidFill>
                          <a:effectLst/>
                          <a:latin typeface="Times New Roman"/>
                        </a:rPr>
                        <a:t>PO AND CO  SCALE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1"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l" fontAlgn="ctr"/>
                      <a:r>
                        <a:rPr lang="en-IN" sz="1400" b="1" i="0" u="none" strike="noStrike">
                          <a:solidFill>
                            <a:srgbClr val="000000"/>
                          </a:solidFill>
                          <a:effectLst/>
                          <a:latin typeface="Times New Roman"/>
                        </a:rPr>
                        <a:t>Strongly  Related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ctr" fontAlgn="ctr"/>
                      <a:endParaRPr lang="en-IN" sz="1200" b="1" i="0" u="none" strike="noStrike">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vMerge="1">
                  <a:txBody>
                    <a:bodyPr/>
                    <a:lstStyle/>
                    <a:p>
                      <a:endParaRPr lang="en-IN"/>
                    </a:p>
                  </a:txBody>
                  <a:tcPr/>
                </a:tc>
                <a:tc>
                  <a:txBody>
                    <a:bodyPr/>
                    <a:lstStyle/>
                    <a:p>
                      <a:pPr algn="ctr" fontAlgn="ctr"/>
                      <a:r>
                        <a:rPr lang="en-IN" sz="1400" b="1"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l" fontAlgn="ctr"/>
                      <a:r>
                        <a:rPr lang="en-IN" sz="1400" b="1" i="0" u="none" strike="noStrike">
                          <a:solidFill>
                            <a:srgbClr val="000000"/>
                          </a:solidFill>
                          <a:effectLst/>
                          <a:latin typeface="Times New Roman"/>
                        </a:rPr>
                        <a:t>Moderate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ctr" fontAlgn="ctr"/>
                      <a:endParaRPr lang="en-IN"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1" i="0" u="none" strike="noStrike" dirty="0">
                        <a:solidFill>
                          <a:srgbClr val="000000"/>
                        </a:solidFill>
                        <a:effectLst/>
                        <a:latin typeface="Times New Roman"/>
                      </a:endParaRPr>
                    </a:p>
                  </a:txBody>
                  <a:tcPr marL="9525" marR="9525" marT="9525" marB="0" anchor="ctr">
                    <a:lnL>
                      <a:noFill/>
                    </a:lnL>
                    <a:lnR>
                      <a:noFill/>
                    </a:lnR>
                    <a:lnT>
                      <a:noFill/>
                    </a:lnT>
                    <a:lnB>
                      <a:noFill/>
                    </a:lnB>
                  </a:tcPr>
                </a:tc>
              </a:tr>
              <a:tr h="203122">
                <a:tc vMerge="1">
                  <a:txBody>
                    <a:bodyPr/>
                    <a:lstStyle/>
                    <a:p>
                      <a:endParaRPr lang="en-IN"/>
                    </a:p>
                  </a:txBody>
                  <a:tcPr/>
                </a:tc>
                <a:tc>
                  <a:txBody>
                    <a:bodyPr/>
                    <a:lstStyle/>
                    <a:p>
                      <a:pPr algn="ctr" fontAlgn="ctr"/>
                      <a:r>
                        <a:rPr lang="en-IN" sz="1400" b="1"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l" fontAlgn="ctr"/>
                      <a:r>
                        <a:rPr lang="en-IN" sz="1400" b="1" i="0" u="none" strike="noStrike">
                          <a:solidFill>
                            <a:srgbClr val="000000"/>
                          </a:solidFill>
                          <a:effectLst/>
                          <a:latin typeface="Times New Roman"/>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9FD"/>
                    </a:solidFill>
                  </a:tcPr>
                </a:tc>
                <a:tc>
                  <a:txBody>
                    <a:bodyPr/>
                    <a:lstStyle/>
                    <a:p>
                      <a:pPr algn="ctr" fontAlgn="ctr"/>
                      <a:endParaRPr lang="en-IN"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1"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IN" sz="1200" b="0" i="0" u="none" strike="noStrike" dirty="0">
                        <a:solidFill>
                          <a:srgbClr val="000000"/>
                        </a:solidFill>
                        <a:effectLst/>
                        <a:latin typeface="Times New Roman"/>
                      </a:endParaRPr>
                    </a:p>
                  </a:txBody>
                  <a:tcPr marL="9525" marR="9525" marT="9525" marB="0" anchor="ctr">
                    <a:lnL>
                      <a:noFill/>
                    </a:lnL>
                    <a:lnR>
                      <a:noFill/>
                    </a:lnR>
                    <a:lnT>
                      <a:noFill/>
                    </a:lnT>
                    <a:lnB>
                      <a:noFill/>
                    </a:lnB>
                  </a:tcPr>
                </a:tc>
              </a:tr>
              <a:tr h="592004">
                <a:tc>
                  <a:txBody>
                    <a:bodyPr/>
                    <a:lstStyle/>
                    <a:p>
                      <a:pPr algn="l" fontAlgn="ctr"/>
                      <a:r>
                        <a:rPr lang="en-IN" sz="1400" b="1" i="0" u="none" strike="noStrike">
                          <a:solidFill>
                            <a:srgbClr val="000000"/>
                          </a:solidFill>
                          <a:effectLst/>
                          <a:latin typeface="Times New Roman"/>
                        </a:rPr>
                        <a:t>NUMBER OF STUDENTS SCORING &gt; =70%</a:t>
                      </a:r>
                    </a:p>
                  </a:txBody>
                  <a:tcPr marL="9525" marR="9525" marT="9525" marB="0" anchor="ctr">
                    <a:lnL>
                      <a:noFill/>
                    </a:lnL>
                    <a:lnR>
                      <a:noFill/>
                    </a:lnR>
                    <a:lnT>
                      <a:noFill/>
                    </a:lnT>
                    <a:lnB>
                      <a:noFill/>
                    </a:lnB>
                    <a:solidFill>
                      <a:srgbClr val="92D050"/>
                    </a:solidFill>
                  </a:tcPr>
                </a:tc>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IN" sz="1200" b="0" i="0" u="none" strike="noStrike" dirty="0">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400" b="0" i="0" u="none" strike="noStrike">
                        <a:solidFill>
                          <a:srgbClr val="000000"/>
                        </a:solidFill>
                        <a:effectLst/>
                        <a:latin typeface="Times New Roman"/>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397563">
                <a:tc>
                  <a:txBody>
                    <a:bodyPr/>
                    <a:lstStyle/>
                    <a:p>
                      <a:pPr algn="ctr" fontAlgn="ctr"/>
                      <a:r>
                        <a:rPr lang="en-IN" sz="1400" b="1" i="0" u="none" strike="noStrike">
                          <a:solidFill>
                            <a:srgbClr val="000000"/>
                          </a:solidFill>
                          <a:effectLst/>
                          <a:latin typeface="Times New Roman"/>
                        </a:rPr>
                        <a:t>COURSE OUTCOMES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IN" sz="1400" b="1" i="0" u="none" strike="noStrike">
                          <a:solidFill>
                            <a:srgbClr val="000000"/>
                          </a:solidFill>
                          <a:effectLst/>
                          <a:latin typeface="Times New Roman"/>
                        </a:rPr>
                        <a:t>%  OF STUDENTS ACHIEVED   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IN" sz="1400" b="1" i="0" u="none" strike="noStrike">
                          <a:solidFill>
                            <a:srgbClr val="000000"/>
                          </a:solidFill>
                          <a:effectLst/>
                          <a:latin typeface="Times New Roman"/>
                        </a:rPr>
                        <a:t>CO RESULT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endParaRPr lang="en-IN"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ctr" fontAlgn="ctr"/>
                      <a:r>
                        <a:rPr lang="en-IN" sz="1400" b="0" i="0" u="none" strike="noStrike">
                          <a:solidFill>
                            <a:srgbClr val="000000"/>
                          </a:solidFill>
                          <a:effectLst/>
                          <a:latin typeface="Times New Roman"/>
                        </a:rPr>
                        <a:t>CO1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IN" sz="1400" b="0" i="0" u="none" strike="noStrike">
                          <a:solidFill>
                            <a:srgbClr val="000000"/>
                          </a:solidFill>
                          <a:effectLst/>
                          <a:latin typeface="Times New Roman"/>
                        </a:rPr>
                        <a:t>77.78%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IN" sz="1400" b="0" i="0" u="none" strike="noStrike">
                          <a:solidFill>
                            <a:srgbClr val="000000"/>
                          </a:solidFill>
                          <a:effectLst/>
                          <a:latin typeface="Times New Roman"/>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ctr" fontAlgn="ctr"/>
                      <a:r>
                        <a:rPr lang="en-IN" sz="1400" b="0" i="0" u="none" strike="noStrike">
                          <a:solidFill>
                            <a:srgbClr val="000000"/>
                          </a:solidFill>
                          <a:effectLst/>
                          <a:latin typeface="Times New Roman"/>
                        </a:rPr>
                        <a:t>CO2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IN" sz="1400" b="0" i="0" u="none" strike="noStrike">
                          <a:solidFill>
                            <a:srgbClr val="000000"/>
                          </a:solidFill>
                          <a:effectLst/>
                          <a:latin typeface="Times New Roman"/>
                        </a:rPr>
                        <a:t>77.78%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IN" sz="1400" b="0" i="0" u="none" strike="noStrike">
                          <a:solidFill>
                            <a:srgbClr val="000000"/>
                          </a:solidFill>
                          <a:effectLst/>
                          <a:latin typeface="Times New Roman"/>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ctr" fontAlgn="ctr"/>
                      <a:r>
                        <a:rPr lang="en-IN" sz="1400" b="0" i="0" u="none" strike="noStrike">
                          <a:solidFill>
                            <a:srgbClr val="000000"/>
                          </a:solidFill>
                          <a:effectLst/>
                          <a:latin typeface="Times New Roman"/>
                        </a:rPr>
                        <a:t>CO3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IN" sz="1400" b="0" i="0" u="none" strike="noStrike">
                          <a:solidFill>
                            <a:srgbClr val="000000"/>
                          </a:solidFill>
                          <a:effectLst/>
                          <a:latin typeface="Times New Roman"/>
                        </a:rPr>
                        <a:t>72.22%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IN" sz="1400" b="0" i="0" u="none" strike="noStrike" dirty="0">
                          <a:solidFill>
                            <a:srgbClr val="000000"/>
                          </a:solidFill>
                          <a:effectLst/>
                          <a:latin typeface="Times New Roman"/>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203122">
                <a:tc>
                  <a:txBody>
                    <a:bodyPr/>
                    <a:lstStyle/>
                    <a:p>
                      <a:pPr algn="ctr" fontAlgn="ctr"/>
                      <a:r>
                        <a:rPr lang="en-IN" sz="1400" b="0" i="0" u="none" strike="noStrike">
                          <a:solidFill>
                            <a:srgbClr val="000000"/>
                          </a:solidFill>
                          <a:effectLst/>
                          <a:latin typeface="Times New Roman"/>
                        </a:rPr>
                        <a:t>CO4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IN" sz="1400" b="0" i="0" u="none" strike="noStrike">
                          <a:solidFill>
                            <a:srgbClr val="000000"/>
                          </a:solidFill>
                          <a:effectLst/>
                          <a:latin typeface="Times New Roman"/>
                        </a:rPr>
                        <a:t>55.56%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IN" sz="1400" b="0" i="0" u="none" strike="noStrike" dirty="0">
                          <a:solidFill>
                            <a:srgbClr val="000000"/>
                          </a:solidFill>
                          <a:effectLst/>
                          <a:latin typeface="Times New Roman"/>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r>
              <a:tr h="175344">
                <a:tc>
                  <a:txBody>
                    <a:bodyPr/>
                    <a:lstStyle/>
                    <a:p>
                      <a:pPr algn="ctr" fontAlgn="ctr"/>
                      <a:endParaRPr lang="en-IN" sz="1200" b="0" i="0" u="none" strike="noStrike" dirty="0">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200" b="0" i="0" u="none" strike="noStrike" dirty="0">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IN" sz="12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IN" sz="1200" b="0" i="0" u="none" strike="noStrike" dirty="0">
                        <a:solidFill>
                          <a:srgbClr val="000000"/>
                        </a:solidFill>
                        <a:effectLst/>
                        <a:latin typeface="Times New Roman"/>
                      </a:endParaRPr>
                    </a:p>
                  </a:txBody>
                  <a:tcPr marL="9525" marR="9525" marT="9525" marB="0" anchor="ctr">
                    <a:lnL>
                      <a:noFill/>
                    </a:lnL>
                    <a:lnR>
                      <a:noFill/>
                    </a:lnR>
                    <a:lnT>
                      <a:noFill/>
                    </a:lnT>
                    <a:lnB>
                      <a:noFill/>
                    </a:lnB>
                  </a:tcPr>
                </a:tc>
              </a:tr>
            </a:tbl>
          </a:graphicData>
        </a:graphic>
      </p:graphicFrame>
      <p:sp>
        <p:nvSpPr>
          <p:cNvPr id="5" name="Title 1"/>
          <p:cNvSpPr>
            <a:spLocks noGrp="1"/>
          </p:cNvSpPr>
          <p:nvPr>
            <p:ph type="title"/>
          </p:nvPr>
        </p:nvSpPr>
        <p:spPr>
          <a:xfrm>
            <a:off x="1295400" y="152400"/>
            <a:ext cx="8122920" cy="487362"/>
          </a:xfrm>
        </p:spPr>
        <p:txBody>
          <a:bodyPr>
            <a:normAutofit fontScale="90000"/>
          </a:bodyPr>
          <a:lstStyle/>
          <a:p>
            <a:r>
              <a:rPr lang="en-IN" sz="3200" dirty="0" smtClean="0">
                <a:solidFill>
                  <a:srgbClr val="C00000"/>
                </a:solidFill>
              </a:rPr>
              <a:t>Example of CO-attainment for a course</a:t>
            </a:r>
            <a:endParaRPr lang="en-IN" sz="3200" dirty="0">
              <a:solidFill>
                <a:srgbClr val="C00000"/>
              </a:solidFill>
            </a:endParaRPr>
          </a:p>
        </p:txBody>
      </p:sp>
    </p:spTree>
    <p:extLst>
      <p:ext uri="{BB962C8B-B14F-4D97-AF65-F5344CB8AC3E}">
        <p14:creationId xmlns:p14="http://schemas.microsoft.com/office/powerpoint/2010/main" val="27637248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204481042"/>
              </p:ext>
            </p:extLst>
          </p:nvPr>
        </p:nvGraphicFramePr>
        <p:xfrm>
          <a:off x="1447799" y="609589"/>
          <a:ext cx="8229603" cy="5943607"/>
        </p:xfrm>
        <a:graphic>
          <a:graphicData uri="http://schemas.openxmlformats.org/drawingml/2006/table">
            <a:tbl>
              <a:tblPr/>
              <a:tblGrid>
                <a:gridCol w="1755128"/>
                <a:gridCol w="1794130"/>
                <a:gridCol w="936069"/>
                <a:gridCol w="936069"/>
                <a:gridCol w="936069"/>
                <a:gridCol w="936069"/>
                <a:gridCol w="936069"/>
              </a:tblGrid>
              <a:tr h="202508">
                <a:tc>
                  <a:txBody>
                    <a:bodyPr/>
                    <a:lstStyle/>
                    <a:p>
                      <a:pPr algn="l" fontAlgn="b"/>
                      <a:endParaRPr lang="en-IN" sz="1100" b="0" i="0" u="none" strike="noStrike" dirty="0">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425266">
                <a:tc>
                  <a:txBody>
                    <a:bodyPr/>
                    <a:lstStyle/>
                    <a:p>
                      <a:pPr algn="l" fontAlgn="ctr"/>
                      <a:r>
                        <a:rPr lang="en-IN" sz="1200" b="1" i="0" u="none" strike="noStrike">
                          <a:solidFill>
                            <a:srgbClr val="000000"/>
                          </a:solidFill>
                          <a:effectLst/>
                          <a:latin typeface="Times New Roman"/>
                        </a:rPr>
                        <a:t>COURSE OUTCOMES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IN" sz="1200" b="1" i="0" u="none" strike="noStrike">
                          <a:solidFill>
                            <a:srgbClr val="000000"/>
                          </a:solidFill>
                          <a:effectLst/>
                          <a:latin typeface="Times New Roman"/>
                        </a:rPr>
                        <a:t>GRADING AVG  ON SCALE OF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en-IN" sz="1200" b="1" i="0" u="none" strike="noStrike">
                          <a:solidFill>
                            <a:srgbClr val="000000"/>
                          </a:solidFill>
                          <a:effectLst/>
                          <a:latin typeface="Times New Roman"/>
                        </a:rPr>
                        <a:t>DISTRIBUTION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IN"/>
                    </a:p>
                  </a:txBody>
                  <a:tcPr/>
                </a:tc>
                <a:tc hMerge="1">
                  <a:txBody>
                    <a:bodyPr/>
                    <a:lstStyle/>
                    <a:p>
                      <a:endParaRPr lang="en-IN"/>
                    </a:p>
                  </a:txBody>
                  <a:tcPr/>
                </a:tc>
                <a:tc>
                  <a:txBody>
                    <a:bodyPr/>
                    <a:lstStyle/>
                    <a:p>
                      <a:pPr algn="l" fontAlgn="b"/>
                      <a:endParaRPr lang="en-IN" sz="11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12633">
                <a:tc>
                  <a:txBody>
                    <a:bodyPr/>
                    <a:lstStyle/>
                    <a:p>
                      <a:pPr algn="l" fontAlgn="ctr"/>
                      <a:r>
                        <a:rPr lang="en-IN" sz="1200" b="1" i="0" u="none" strike="noStrike">
                          <a:solidFill>
                            <a:srgbClr val="000000"/>
                          </a:solidFill>
                          <a:effectLst/>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IN"/>
                    </a:p>
                  </a:txBody>
                  <a:tcPr/>
                </a:tc>
                <a:tc>
                  <a:txBody>
                    <a:bodyPr/>
                    <a:lstStyle/>
                    <a:p>
                      <a:pPr algn="ctr" fontAlgn="ctr"/>
                      <a:r>
                        <a:rPr lang="en-IN" sz="1200" b="1" i="0" u="none" strike="noStrike">
                          <a:solidFill>
                            <a:srgbClr val="000000"/>
                          </a:solidFill>
                          <a:effectLst/>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IN" sz="11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12633">
                <a:tc>
                  <a:txBody>
                    <a:bodyPr/>
                    <a:lstStyle/>
                    <a:p>
                      <a:pPr algn="ctr" fontAlgn="ctr"/>
                      <a:r>
                        <a:rPr lang="en-IN" sz="1200" b="1" i="0" u="none" strike="noStrike">
                          <a:solidFill>
                            <a:srgbClr val="000000"/>
                          </a:solidFill>
                          <a:effectLst/>
                          <a:latin typeface="Times New Roman"/>
                        </a:rPr>
                        <a:t>CO1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2.78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dirty="0">
                          <a:solidFill>
                            <a:srgbClr val="000000"/>
                          </a:solidFill>
                          <a:effectLst/>
                          <a:latin typeface="Times New Roman"/>
                        </a:rPr>
                        <a:t>77.78%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22.22%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IN" sz="11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12633">
                <a:tc>
                  <a:txBody>
                    <a:bodyPr/>
                    <a:lstStyle/>
                    <a:p>
                      <a:pPr algn="ctr" fontAlgn="ctr"/>
                      <a:r>
                        <a:rPr lang="en-IN" sz="1200" b="1" i="0" u="none" strike="noStrike">
                          <a:solidFill>
                            <a:srgbClr val="000000"/>
                          </a:solidFill>
                          <a:effectLst/>
                          <a:latin typeface="Times New Roman"/>
                        </a:rPr>
                        <a:t>CO2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2.78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dirty="0">
                          <a:solidFill>
                            <a:srgbClr val="000000"/>
                          </a:solidFill>
                          <a:effectLst/>
                          <a:latin typeface="Times New Roman"/>
                        </a:rPr>
                        <a:t>77.78%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22.22%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IN" sz="11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12633">
                <a:tc>
                  <a:txBody>
                    <a:bodyPr/>
                    <a:lstStyle/>
                    <a:p>
                      <a:pPr algn="ctr" fontAlgn="ctr"/>
                      <a:r>
                        <a:rPr lang="en-IN" sz="1200" b="1" i="0" u="none" strike="noStrike">
                          <a:solidFill>
                            <a:srgbClr val="000000"/>
                          </a:solidFill>
                          <a:effectLst/>
                          <a:latin typeface="Times New Roman"/>
                        </a:rPr>
                        <a:t>CO3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dirty="0">
                          <a:solidFill>
                            <a:srgbClr val="000000"/>
                          </a:solidFill>
                          <a:effectLst/>
                          <a:latin typeface="Times New Roman"/>
                        </a:rPr>
                        <a:t>72.22%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11.11%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16.67%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IN" sz="11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12633">
                <a:tc>
                  <a:txBody>
                    <a:bodyPr/>
                    <a:lstStyle/>
                    <a:p>
                      <a:pPr algn="ctr" fontAlgn="ctr"/>
                      <a:r>
                        <a:rPr lang="en-IN" sz="1200" b="1" i="0" u="none" strike="noStrike">
                          <a:solidFill>
                            <a:srgbClr val="000000"/>
                          </a:solidFill>
                          <a:effectLst/>
                          <a:latin typeface="Times New Roman"/>
                        </a:rPr>
                        <a:t>CO4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1" i="0" u="none" strike="noStrike">
                          <a:solidFill>
                            <a:srgbClr val="000000"/>
                          </a:solidFill>
                          <a:effectLst/>
                          <a:latin typeface="Times New Roman"/>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dirty="0">
                          <a:solidFill>
                            <a:srgbClr val="000000"/>
                          </a:solidFill>
                          <a:effectLst/>
                          <a:latin typeface="Times New Roman"/>
                        </a:rPr>
                        <a:t>55.56%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44.44%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200" b="0" i="0" u="none" strike="noStrike">
                          <a:solidFill>
                            <a:srgbClr val="000000"/>
                          </a:solidFill>
                          <a:effectLst/>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IN" sz="11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N" sz="11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r>
              <a:tr h="202508">
                <a:tc>
                  <a:txBody>
                    <a:bodyPr/>
                    <a:lstStyle/>
                    <a:p>
                      <a:pPr algn="l" fontAlgn="b"/>
                      <a:endParaRPr lang="en-IN" sz="11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IN" sz="1100" b="0" i="0" u="none" strike="noStrike" dirty="0">
                        <a:solidFill>
                          <a:srgbClr val="000000"/>
                        </a:solidFill>
                        <a:effectLst/>
                        <a:latin typeface="Calibri"/>
                      </a:endParaRPr>
                    </a:p>
                  </a:txBody>
                  <a:tcPr marL="0" marR="0" marT="0" marB="0" anchor="b">
                    <a:lnL>
                      <a:noFill/>
                    </a:lnL>
                    <a:lnR>
                      <a:noFill/>
                    </a:lnR>
                    <a:lnT>
                      <a:noFill/>
                    </a:lnT>
                    <a:lnB>
                      <a:noFill/>
                    </a:lnB>
                  </a:tcPr>
                </a:tc>
              </a:tr>
            </a:tbl>
          </a:graphicData>
        </a:graphic>
      </p:graphicFrame>
      <p:graphicFrame>
        <p:nvGraphicFramePr>
          <p:cNvPr id="8" name="Chart 7"/>
          <p:cNvGraphicFramePr/>
          <p:nvPr/>
        </p:nvGraphicFramePr>
        <p:xfrm>
          <a:off x="2968625" y="2471738"/>
          <a:ext cx="5076825" cy="353377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p:cNvSpPr>
            <a:spLocks noGrp="1"/>
          </p:cNvSpPr>
          <p:nvPr>
            <p:ph type="title"/>
          </p:nvPr>
        </p:nvSpPr>
        <p:spPr>
          <a:xfrm>
            <a:off x="1295400" y="152400"/>
            <a:ext cx="8122920" cy="487362"/>
          </a:xfrm>
        </p:spPr>
        <p:txBody>
          <a:bodyPr>
            <a:normAutofit fontScale="90000"/>
          </a:bodyPr>
          <a:lstStyle/>
          <a:p>
            <a:r>
              <a:rPr lang="en-IN" sz="3200" dirty="0" smtClean="0">
                <a:solidFill>
                  <a:srgbClr val="C00000"/>
                </a:solidFill>
              </a:rPr>
              <a:t>Example of CO-attainment for a course</a:t>
            </a:r>
            <a:endParaRPr lang="en-IN" sz="3200" dirty="0">
              <a:solidFill>
                <a:srgbClr val="C00000"/>
              </a:solidFill>
            </a:endParaRPr>
          </a:p>
        </p:txBody>
      </p:sp>
    </p:spTree>
    <p:extLst>
      <p:ext uri="{BB962C8B-B14F-4D97-AF65-F5344CB8AC3E}">
        <p14:creationId xmlns:p14="http://schemas.microsoft.com/office/powerpoint/2010/main" val="40276187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457200"/>
            <a:ext cx="8356600" cy="457200"/>
          </a:xfrm>
        </p:spPr>
        <p:txBody>
          <a:bodyPr anchor="ctr">
            <a:noAutofit/>
          </a:bodyPr>
          <a:lstStyle/>
          <a:p>
            <a:pPr algn="just"/>
            <a:r>
              <a:rPr lang="en-US" sz="3000" b="1" dirty="0">
                <a:solidFill>
                  <a:srgbClr val="FF0000"/>
                </a:solidFill>
                <a:effectLst/>
                <a:latin typeface="Bookman Old Style" panose="02050604050505020204" pitchFamily="18" charset="0"/>
                <a:cs typeface="Times New Roman" panose="02020603050405020304" pitchFamily="18" charset="0"/>
              </a:rPr>
              <a:t>CO </a:t>
            </a:r>
            <a:r>
              <a:rPr lang="en-US" sz="3000" b="1" dirty="0" smtClean="0">
                <a:solidFill>
                  <a:srgbClr val="FF0000"/>
                </a:solidFill>
                <a:effectLst/>
                <a:latin typeface="Bookman Old Style" panose="02050604050505020204" pitchFamily="18" charset="0"/>
                <a:cs typeface="Times New Roman" panose="02020603050405020304" pitchFamily="18" charset="0"/>
              </a:rPr>
              <a:t>Attainment</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295400" y="1066800"/>
            <a:ext cx="8305800" cy="3810000"/>
          </a:xfrm>
        </p:spPr>
        <p:txBody>
          <a:bodyPr anchor="ctr">
            <a:noAutofit/>
          </a:bodyPr>
          <a:lstStyle/>
          <a:p>
            <a:pPr marL="484632" indent="-457200" algn="just">
              <a:buClr>
                <a:srgbClr val="0033CC"/>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The </a:t>
            </a:r>
            <a:r>
              <a:rPr lang="en-US" dirty="0">
                <a:solidFill>
                  <a:srgbClr val="0000FF"/>
                </a:solidFill>
                <a:latin typeface="Times New Roman" panose="02020603050405020304" pitchFamily="18" charset="0"/>
                <a:cs typeface="Times New Roman" panose="02020603050405020304" pitchFamily="18" charset="0"/>
              </a:rPr>
              <a:t>assessments should be in alignment with the COs</a:t>
            </a:r>
          </a:p>
          <a:p>
            <a:pPr marL="484632" indent="-457200" algn="just">
              <a:buClr>
                <a:srgbClr val="0033CC"/>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Question </a:t>
            </a:r>
            <a:r>
              <a:rPr lang="en-US" dirty="0">
                <a:solidFill>
                  <a:srgbClr val="0000FF"/>
                </a:solidFill>
                <a:latin typeface="Times New Roman" panose="02020603050405020304" pitchFamily="18" charset="0"/>
                <a:cs typeface="Times New Roman" panose="02020603050405020304" pitchFamily="18" charset="0"/>
              </a:rPr>
              <a:t>paper should be so set to assess all COs</a:t>
            </a:r>
          </a:p>
          <a:p>
            <a:pPr marL="484632" indent="-457200" algn="just">
              <a:buClr>
                <a:srgbClr val="0033CC"/>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The </a:t>
            </a:r>
            <a:r>
              <a:rPr lang="en-US" dirty="0">
                <a:solidFill>
                  <a:srgbClr val="0000FF"/>
                </a:solidFill>
                <a:latin typeface="Times New Roman" panose="02020603050405020304" pitchFamily="18" charset="0"/>
                <a:cs typeface="Times New Roman" panose="02020603050405020304" pitchFamily="18" charset="0"/>
              </a:rPr>
              <a:t>average marks obtained in assessments </a:t>
            </a:r>
            <a:r>
              <a:rPr lang="en-US" dirty="0" smtClean="0">
                <a:solidFill>
                  <a:srgbClr val="0000FF"/>
                </a:solidFill>
                <a:latin typeface="Times New Roman" panose="02020603050405020304" pitchFamily="18" charset="0"/>
                <a:cs typeface="Times New Roman" panose="02020603050405020304" pitchFamily="18" charset="0"/>
              </a:rPr>
              <a:t>against items for </a:t>
            </a:r>
            <a:r>
              <a:rPr lang="en-US" dirty="0">
                <a:solidFill>
                  <a:srgbClr val="0000FF"/>
                </a:solidFill>
                <a:latin typeface="Times New Roman" panose="02020603050405020304" pitchFamily="18" charset="0"/>
                <a:cs typeface="Times New Roman" panose="02020603050405020304" pitchFamily="18" charset="0"/>
              </a:rPr>
              <a:t>each CO will indicate the CO </a:t>
            </a:r>
            <a:r>
              <a:rPr lang="en-US" dirty="0" smtClean="0">
                <a:solidFill>
                  <a:srgbClr val="0000FF"/>
                </a:solidFill>
                <a:latin typeface="Times New Roman" panose="02020603050405020304" pitchFamily="18" charset="0"/>
                <a:cs typeface="Times New Roman" panose="02020603050405020304" pitchFamily="18" charset="0"/>
              </a:rPr>
              <a:t>attainment.</a:t>
            </a:r>
            <a:endParaRPr lang="en-US" dirty="0">
              <a:solidFill>
                <a:srgbClr val="0000FF"/>
              </a:solidFill>
              <a:latin typeface="Times New Roman" panose="02020603050405020304" pitchFamily="18" charset="0"/>
              <a:cs typeface="Times New Roman" panose="02020603050405020304" pitchFamily="18" charset="0"/>
            </a:endParaRPr>
          </a:p>
          <a:p>
            <a:pPr marL="484632" indent="-457200" algn="just">
              <a:buClr>
                <a:srgbClr val="0033CC"/>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Instructors </a:t>
            </a:r>
            <a:r>
              <a:rPr lang="en-US" dirty="0">
                <a:solidFill>
                  <a:srgbClr val="0000FF"/>
                </a:solidFill>
                <a:latin typeface="Times New Roman" panose="02020603050405020304" pitchFamily="18" charset="0"/>
                <a:cs typeface="Times New Roman" panose="02020603050405020304" pitchFamily="18" charset="0"/>
              </a:rPr>
              <a:t>can set targets for each CO of </a:t>
            </a:r>
            <a:r>
              <a:rPr lang="en-US" dirty="0" smtClean="0">
                <a:solidFill>
                  <a:srgbClr val="0000FF"/>
                </a:solidFill>
                <a:latin typeface="Times New Roman" panose="02020603050405020304" pitchFamily="18" charset="0"/>
                <a:cs typeface="Times New Roman" panose="02020603050405020304" pitchFamily="18" charset="0"/>
              </a:rPr>
              <a:t>his/her course.</a:t>
            </a:r>
            <a:endParaRPr lang="en-US" dirty="0">
              <a:solidFill>
                <a:srgbClr val="0000FF"/>
              </a:solidFill>
              <a:latin typeface="Times New Roman" panose="02020603050405020304" pitchFamily="18" charset="0"/>
              <a:cs typeface="Times New Roman" panose="02020603050405020304" pitchFamily="18" charset="0"/>
            </a:endParaRPr>
          </a:p>
          <a:p>
            <a:pPr marL="484632" indent="-457200" algn="just">
              <a:buClr>
                <a:srgbClr val="0033CC"/>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Attainment </a:t>
            </a:r>
            <a:r>
              <a:rPr lang="en-US" dirty="0">
                <a:solidFill>
                  <a:srgbClr val="0000FF"/>
                </a:solidFill>
                <a:latin typeface="Times New Roman" panose="02020603050405020304" pitchFamily="18" charset="0"/>
                <a:cs typeface="Times New Roman" panose="02020603050405020304" pitchFamily="18" charset="0"/>
              </a:rPr>
              <a:t>gaps can therefore be </a:t>
            </a:r>
            <a:r>
              <a:rPr lang="en-US" dirty="0" smtClean="0">
                <a:solidFill>
                  <a:srgbClr val="0000FF"/>
                </a:solidFill>
                <a:latin typeface="Times New Roman" panose="02020603050405020304" pitchFamily="18" charset="0"/>
                <a:cs typeface="Times New Roman" panose="02020603050405020304" pitchFamily="18" charset="0"/>
              </a:rPr>
              <a:t>identified.</a:t>
            </a:r>
            <a:endParaRPr lang="en-US" dirty="0">
              <a:solidFill>
                <a:srgbClr val="0000FF"/>
              </a:solidFill>
              <a:latin typeface="Times New Roman" panose="02020603050405020304" pitchFamily="18" charset="0"/>
              <a:cs typeface="Times New Roman" panose="02020603050405020304" pitchFamily="18" charset="0"/>
            </a:endParaRPr>
          </a:p>
          <a:p>
            <a:pPr marL="484632" indent="-457200" algn="just">
              <a:buClr>
                <a:srgbClr val="0033CC"/>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Instructor </a:t>
            </a:r>
            <a:r>
              <a:rPr lang="en-US" dirty="0">
                <a:solidFill>
                  <a:srgbClr val="0000FF"/>
                </a:solidFill>
                <a:latin typeface="Times New Roman" panose="02020603050405020304" pitchFamily="18" charset="0"/>
                <a:cs typeface="Times New Roman" panose="02020603050405020304" pitchFamily="18" charset="0"/>
              </a:rPr>
              <a:t>can plan to reduce the attainment gaps </a:t>
            </a:r>
            <a:r>
              <a:rPr lang="en-US" dirty="0" smtClean="0">
                <a:solidFill>
                  <a:srgbClr val="0000FF"/>
                </a:solidFill>
                <a:latin typeface="Times New Roman" panose="02020603050405020304" pitchFamily="18" charset="0"/>
                <a:cs typeface="Times New Roman" panose="02020603050405020304" pitchFamily="18" charset="0"/>
              </a:rPr>
              <a:t>or enhance </a:t>
            </a:r>
            <a:r>
              <a:rPr lang="en-US" dirty="0">
                <a:solidFill>
                  <a:srgbClr val="0000FF"/>
                </a:solidFill>
                <a:latin typeface="Times New Roman" panose="02020603050405020304" pitchFamily="18" charset="0"/>
                <a:cs typeface="Times New Roman" panose="02020603050405020304" pitchFamily="18" charset="0"/>
              </a:rPr>
              <a:t>attainment </a:t>
            </a:r>
            <a:r>
              <a:rPr lang="en-US" dirty="0" smtClean="0">
                <a:solidFill>
                  <a:srgbClr val="0000FF"/>
                </a:solidFill>
                <a:latin typeface="Times New Roman" panose="02020603050405020304" pitchFamily="18" charset="0"/>
                <a:cs typeface="Times New Roman" panose="02020603050405020304" pitchFamily="18" charset="0"/>
              </a:rPr>
              <a:t>targets.</a:t>
            </a: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83953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242" y="1981200"/>
            <a:ext cx="8122920" cy="1143000"/>
          </a:xfrm>
        </p:spPr>
        <p:txBody>
          <a:bodyPr/>
          <a:lstStyle/>
          <a:p>
            <a:r>
              <a:rPr lang="en-IN" dirty="0" smtClean="0"/>
              <a:t>PO Attainment – Example..</a:t>
            </a:r>
            <a:endParaRPr lang="en-IN" dirty="0"/>
          </a:p>
        </p:txBody>
      </p:sp>
    </p:spTree>
    <p:extLst>
      <p:ext uri="{BB962C8B-B14F-4D97-AF65-F5344CB8AC3E}">
        <p14:creationId xmlns:p14="http://schemas.microsoft.com/office/powerpoint/2010/main" val="18092990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228600"/>
            <a:ext cx="8356600" cy="457200"/>
          </a:xfrm>
        </p:spPr>
        <p:txBody>
          <a:bodyPr anchor="ctr">
            <a:noAutofit/>
          </a:bodyPr>
          <a:lstStyle/>
          <a:p>
            <a:pPr algn="just"/>
            <a:r>
              <a:rPr lang="en-US" sz="3000" b="1" dirty="0" smtClean="0">
                <a:solidFill>
                  <a:srgbClr val="FF0000"/>
                </a:solidFill>
                <a:effectLst/>
                <a:latin typeface="Bookman Old Style" panose="02050604050505020204" pitchFamily="18" charset="0"/>
                <a:cs typeface="Times New Roman" panose="02020603050405020304" pitchFamily="18" charset="0"/>
              </a:rPr>
              <a:t>Attainment </a:t>
            </a:r>
            <a:r>
              <a:rPr lang="en-US" sz="3000" b="1" dirty="0">
                <a:solidFill>
                  <a:srgbClr val="FF0000"/>
                </a:solidFill>
                <a:effectLst/>
                <a:latin typeface="Bookman Old Style" panose="02050604050505020204" pitchFamily="18" charset="0"/>
                <a:cs typeface="Times New Roman" panose="02020603050405020304" pitchFamily="18" charset="0"/>
              </a:rPr>
              <a:t>of </a:t>
            </a:r>
            <a:r>
              <a:rPr lang="en-US" sz="3000" b="1" dirty="0" err="1" smtClean="0">
                <a:solidFill>
                  <a:srgbClr val="FF0000"/>
                </a:solidFill>
                <a:effectLst/>
                <a:latin typeface="Bookman Old Style" panose="02050604050505020204" pitchFamily="18" charset="0"/>
                <a:cs typeface="Times New Roman" panose="02020603050405020304" pitchFamily="18" charset="0"/>
              </a:rPr>
              <a:t>Pos</a:t>
            </a:r>
            <a:r>
              <a:rPr lang="en-US" sz="3000" b="1" dirty="0" smtClean="0">
                <a:solidFill>
                  <a:srgbClr val="FF0000"/>
                </a:solidFill>
                <a:effectLst/>
                <a:latin typeface="Bookman Old Style" panose="02050604050505020204" pitchFamily="18" charset="0"/>
                <a:cs typeface="Times New Roman" panose="02020603050405020304" pitchFamily="18" charset="0"/>
              </a:rPr>
              <a:t>:</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91011871"/>
              </p:ext>
            </p:extLst>
          </p:nvPr>
        </p:nvGraphicFramePr>
        <p:xfrm>
          <a:off x="457201" y="762000"/>
          <a:ext cx="9296399" cy="5912468"/>
        </p:xfrm>
        <a:graphic>
          <a:graphicData uri="http://schemas.openxmlformats.org/drawingml/2006/table">
            <a:tbl>
              <a:tblPr firstRow="1" firstCol="1" bandRow="1"/>
              <a:tblGrid>
                <a:gridCol w="1981199"/>
                <a:gridCol w="533400"/>
                <a:gridCol w="868210"/>
                <a:gridCol w="582822"/>
                <a:gridCol w="487641"/>
                <a:gridCol w="482916"/>
                <a:gridCol w="474011"/>
                <a:gridCol w="377967"/>
                <a:gridCol w="422136"/>
                <a:gridCol w="457200"/>
                <a:gridCol w="381000"/>
                <a:gridCol w="457200"/>
                <a:gridCol w="419097"/>
                <a:gridCol w="457200"/>
                <a:gridCol w="457200"/>
                <a:gridCol w="457200"/>
              </a:tblGrid>
              <a:tr h="604872">
                <a:tc>
                  <a:txBody>
                    <a:bodyPr/>
                    <a:lstStyle/>
                    <a:p>
                      <a:pPr marL="0" marR="0" algn="ctr">
                        <a:lnSpc>
                          <a:spcPct val="115000"/>
                        </a:lnSpc>
                        <a:spcBef>
                          <a:spcPts val="0"/>
                        </a:spcBef>
                        <a:spcAft>
                          <a:spcPts val="0"/>
                        </a:spcAft>
                      </a:pPr>
                      <a:r>
                        <a:rPr lang="en-US" sz="1100" b="1" dirty="0" smtClean="0">
                          <a:effectLst/>
                          <a:latin typeface="Times New Roman" panose="02020603050405020304" pitchFamily="18" charset="0"/>
                          <a:ea typeface="Times New Roman"/>
                          <a:cs typeface="Times New Roman" panose="02020603050405020304" pitchFamily="18" charset="0"/>
                        </a:rPr>
                        <a:t>Course </a:t>
                      </a:r>
                      <a:r>
                        <a:rPr lang="en-US" sz="1100" b="1" dirty="0">
                          <a:effectLst/>
                          <a:latin typeface="Times New Roman" panose="02020603050405020304" pitchFamily="18" charset="0"/>
                          <a:ea typeface="Times New Roman"/>
                          <a:cs typeface="Times New Roman" panose="02020603050405020304" pitchFamily="18" charset="0"/>
                        </a:rPr>
                        <a:t>Name</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COs</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CO Attainment, %</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CO Result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PO2</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PO3</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PO4</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PO5</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PO6</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PO7</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PO8</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PO9</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PO10</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PO11</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PO12</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210794">
                <a:tc rowSpan="2">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Analysis of Structures-II</a:t>
                      </a:r>
                      <a:endParaRPr lang="en-US" sz="1100" b="1"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CO1</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794">
                <a:tc vMerge="1">
                  <a:txBody>
                    <a:bodyPr/>
                    <a:lstStyle/>
                    <a:p>
                      <a:endParaRPr lang="en-US"/>
                    </a:p>
                  </a:txBody>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CO2</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78.00%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78%</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78%</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40">
                <a:tc rowSpan="3">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Environmental Engineering-I</a:t>
                      </a:r>
                      <a:endParaRPr lang="en-US" sz="1100" b="1"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CO1</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85.96%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YES</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57%</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86%</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068">
                <a:tc vMerge="1">
                  <a:txBody>
                    <a:bodyPr/>
                    <a:lstStyle/>
                    <a:p>
                      <a:endParaRPr lang="en-US"/>
                    </a:p>
                  </a:txBody>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CO2</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77.19%</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77%</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77%</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77%</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77%</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77%</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794">
                <a:tc vMerge="1">
                  <a:txBody>
                    <a:bodyPr/>
                    <a:lstStyle/>
                    <a:p>
                      <a:endParaRPr lang="en-US"/>
                    </a:p>
                  </a:txBody>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CO3</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91.23%</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91%</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91%</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91%</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91%</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794">
                <a:tc rowSpan="4">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Geotechnical </a:t>
                      </a:r>
                      <a:r>
                        <a:rPr lang="en-US" sz="1100" b="1" dirty="0" smtClean="0">
                          <a:effectLst/>
                          <a:latin typeface="Times New Roman" panose="02020603050405020304" pitchFamily="18" charset="0"/>
                          <a:ea typeface="Times New Roman"/>
                          <a:cs typeface="Times New Roman" panose="02020603050405020304" pitchFamily="18" charset="0"/>
                        </a:rPr>
                        <a:t>Engineering-II</a:t>
                      </a:r>
                      <a:endParaRPr lang="en-US" sz="1100" b="1"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CO1</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70.00%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dirty="0" smtClean="0">
                          <a:effectLst/>
                          <a:latin typeface="Times New Roman" panose="02020603050405020304" pitchFamily="18" charset="0"/>
                          <a:ea typeface="Times New Roman"/>
                          <a:cs typeface="Times New Roman" panose="02020603050405020304" pitchFamily="18" charset="0"/>
                        </a:rPr>
                        <a:t>NO</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794">
                <a:tc vMerge="1">
                  <a:txBody>
                    <a:bodyPr/>
                    <a:lstStyle/>
                    <a:p>
                      <a:endParaRPr lang="en-US"/>
                    </a:p>
                  </a:txBody>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CO2</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74.00%</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dirty="0" smtClean="0">
                          <a:effectLst/>
                          <a:latin typeface="Times New Roman" panose="02020603050405020304" pitchFamily="18" charset="0"/>
                          <a:ea typeface="Times New Roman"/>
                          <a:cs typeface="Times New Roman" panose="02020603050405020304" pitchFamily="18" charset="0"/>
                        </a:rPr>
                        <a:t>NO</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182">
                <a:tc vMerge="1">
                  <a:txBody>
                    <a:bodyPr/>
                    <a:lstStyle/>
                    <a:p>
                      <a:endParaRPr lang="en-US"/>
                    </a:p>
                  </a:txBody>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CO3</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100.00%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100%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100%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794">
                <a:tc vMerge="1">
                  <a:txBody>
                    <a:bodyPr/>
                    <a:lstStyle/>
                    <a:p>
                      <a:endParaRPr lang="en-US"/>
                    </a:p>
                  </a:txBody>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CO4</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75.00%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75%</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75%</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50%</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75%</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26">
                <a:tc rowSpan="4">
                  <a:txBody>
                    <a:bodyPr/>
                    <a:lstStyle/>
                    <a:p>
                      <a:pPr marL="0" marR="0" algn="ctr">
                        <a:lnSpc>
                          <a:spcPct val="115000"/>
                        </a:lnSpc>
                        <a:spcBef>
                          <a:spcPts val="0"/>
                        </a:spcBef>
                        <a:spcAft>
                          <a:spcPts val="0"/>
                        </a:spcAft>
                      </a:pPr>
                      <a:r>
                        <a:rPr lang="en-US" sz="1400" b="1" dirty="0" smtClean="0">
                          <a:solidFill>
                            <a:srgbClr val="FF0000"/>
                          </a:solidFill>
                          <a:effectLst/>
                          <a:latin typeface="Times New Roman" panose="02020603050405020304" pitchFamily="18" charset="0"/>
                          <a:ea typeface="Times New Roman"/>
                          <a:cs typeface="Times New Roman" panose="02020603050405020304" pitchFamily="18" charset="0"/>
                        </a:rPr>
                        <a:t>Concrete Technology</a:t>
                      </a:r>
                      <a:endParaRPr lang="en-US" sz="14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dirty="0">
                          <a:solidFill>
                            <a:srgbClr val="FF0000"/>
                          </a:solidFill>
                          <a:effectLst/>
                          <a:latin typeface="Times New Roman" panose="02020603050405020304" pitchFamily="18" charset="0"/>
                          <a:ea typeface="Times New Roman"/>
                          <a:cs typeface="Times New Roman" panose="02020603050405020304" pitchFamily="18" charset="0"/>
                        </a:rPr>
                        <a:t>CO1</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a:solidFill>
                            <a:srgbClr val="FF0000"/>
                          </a:solidFill>
                          <a:effectLst/>
                          <a:latin typeface="Times New Roman"/>
                        </a:rPr>
                        <a:t>77.78%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FF0000"/>
                          </a:solidFill>
                          <a:effectLst/>
                          <a:latin typeface="Times New Roman" panose="02020603050405020304" pitchFamily="18" charset="0"/>
                          <a:ea typeface="Times New Roman"/>
                          <a:cs typeface="Times New Roman" panose="02020603050405020304" pitchFamily="18" charset="0"/>
                        </a:rPr>
                        <a:t>YES</a:t>
                      </a:r>
                      <a:endParaRPr lang="en-US" sz="1100" b="1">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IN" sz="1200" b="1" i="0" u="none" strike="noStrike" dirty="0" smtClean="0">
                          <a:solidFill>
                            <a:srgbClr val="FF0000"/>
                          </a:solidFill>
                          <a:effectLst/>
                          <a:latin typeface="Times New Roman"/>
                        </a:rPr>
                        <a:t>77.78%</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smtClean="0">
                          <a:solidFill>
                            <a:srgbClr val="FF0000"/>
                          </a:solidFill>
                          <a:effectLst/>
                          <a:latin typeface="Times New Roman"/>
                        </a:rPr>
                        <a:t>-</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smtClean="0">
                          <a:solidFill>
                            <a:srgbClr val="FF0000"/>
                          </a:solidFill>
                          <a:effectLst/>
                          <a:latin typeface="Times New Roman"/>
                        </a:rPr>
                        <a:t>-</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26">
                <a:tc vMerge="1">
                  <a:txBody>
                    <a:bodyPr/>
                    <a:lstStyle/>
                    <a:p>
                      <a:endParaRPr lang="en-US"/>
                    </a:p>
                  </a:txBody>
                  <a:tcPr/>
                </a:tc>
                <a:tc>
                  <a:txBody>
                    <a:bodyPr/>
                    <a:lstStyle/>
                    <a:p>
                      <a:pPr marL="0" marR="0">
                        <a:lnSpc>
                          <a:spcPct val="115000"/>
                        </a:lnSpc>
                        <a:spcBef>
                          <a:spcPts val="0"/>
                        </a:spcBef>
                        <a:spcAft>
                          <a:spcPts val="0"/>
                        </a:spcAft>
                      </a:pPr>
                      <a:r>
                        <a:rPr lang="en-US" sz="1100" b="1" dirty="0">
                          <a:solidFill>
                            <a:srgbClr val="FF0000"/>
                          </a:solidFill>
                          <a:effectLst/>
                          <a:latin typeface="Times New Roman" panose="02020603050405020304" pitchFamily="18" charset="0"/>
                          <a:ea typeface="Times New Roman"/>
                          <a:cs typeface="Times New Roman" panose="02020603050405020304" pitchFamily="18" charset="0"/>
                        </a:rPr>
                        <a:t>CO2</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a:solidFill>
                            <a:srgbClr val="FF0000"/>
                          </a:solidFill>
                          <a:effectLst/>
                          <a:latin typeface="Times New Roman"/>
                        </a:rPr>
                        <a:t>77.78%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FF0000"/>
                          </a:solidFill>
                          <a:effectLst/>
                          <a:latin typeface="Times New Roman" panose="02020603050405020304" pitchFamily="18" charset="0"/>
                          <a:ea typeface="Times New Roman"/>
                          <a:cs typeface="Times New Roman" panose="02020603050405020304" pitchFamily="18" charset="0"/>
                        </a:rPr>
                        <a:t>YES</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IN" sz="1200" b="1" i="0" u="none" strike="noStrike" dirty="0" smtClean="0">
                          <a:solidFill>
                            <a:srgbClr val="FF0000"/>
                          </a:solidFill>
                          <a:effectLst/>
                          <a:latin typeface="Times New Roman"/>
                        </a:rPr>
                        <a:t>-</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smtClean="0">
                          <a:solidFill>
                            <a:srgbClr val="FF0000"/>
                          </a:solidFill>
                          <a:effectLst/>
                          <a:latin typeface="Times New Roman"/>
                        </a:rPr>
                        <a:t>77.78%</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smtClean="0">
                          <a:solidFill>
                            <a:srgbClr val="FF0000"/>
                          </a:solidFill>
                          <a:effectLst/>
                          <a:latin typeface="Times New Roman"/>
                        </a:rPr>
                        <a:t>77.78%</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26">
                <a:tc vMerge="1">
                  <a:txBody>
                    <a:bodyPr/>
                    <a:lstStyle/>
                    <a:p>
                      <a:endParaRPr lang="en-US"/>
                    </a:p>
                  </a:txBody>
                  <a:tcPr/>
                </a:tc>
                <a:tc>
                  <a:txBody>
                    <a:bodyPr/>
                    <a:lstStyle/>
                    <a:p>
                      <a:pPr marL="0" marR="0">
                        <a:lnSpc>
                          <a:spcPct val="115000"/>
                        </a:lnSpc>
                        <a:spcBef>
                          <a:spcPts val="0"/>
                        </a:spcBef>
                        <a:spcAft>
                          <a:spcPts val="0"/>
                        </a:spcAft>
                      </a:pPr>
                      <a:r>
                        <a:rPr lang="en-US" sz="1100" b="1">
                          <a:solidFill>
                            <a:srgbClr val="FF0000"/>
                          </a:solidFill>
                          <a:effectLst/>
                          <a:latin typeface="Times New Roman" panose="02020603050405020304" pitchFamily="18" charset="0"/>
                          <a:ea typeface="Times New Roman"/>
                          <a:cs typeface="Times New Roman" panose="02020603050405020304" pitchFamily="18" charset="0"/>
                        </a:rPr>
                        <a:t>CO3</a:t>
                      </a:r>
                      <a:endParaRPr lang="en-US" sz="1100" b="1">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a:solidFill>
                            <a:srgbClr val="FF0000"/>
                          </a:solidFill>
                          <a:effectLst/>
                          <a:latin typeface="Times New Roman"/>
                        </a:rPr>
                        <a:t>72.22%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rgbClr val="FF0000"/>
                          </a:solidFill>
                          <a:effectLst/>
                          <a:latin typeface="Times New Roman" panose="02020603050405020304" pitchFamily="18" charset="0"/>
                          <a:ea typeface="Calibri"/>
                          <a:cs typeface="Times New Roman" panose="02020603050405020304" pitchFamily="18" charset="0"/>
                        </a:rPr>
                        <a:t>NO</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IN" sz="1200" b="1" i="0" u="none" strike="noStrike" dirty="0" smtClean="0">
                          <a:solidFill>
                            <a:srgbClr val="FF0000"/>
                          </a:solidFill>
                          <a:effectLst/>
                          <a:latin typeface="Times New Roman"/>
                        </a:rPr>
                        <a:t>-</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smtClean="0">
                          <a:solidFill>
                            <a:srgbClr val="FF0000"/>
                          </a:solidFill>
                          <a:effectLst/>
                          <a:latin typeface="Times New Roman"/>
                        </a:rPr>
                        <a:t>-</a:t>
                      </a:r>
                      <a:endParaRPr lang="en-IN" sz="1200" b="1" i="0" u="none" strike="noStrike" dirty="0">
                        <a:solidFill>
                          <a:srgbClr val="FF0000"/>
                        </a:solidFill>
                        <a:effectLst/>
                        <a:latin typeface="Times New Roman"/>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26">
                <a:tc vMerge="1">
                  <a:txBody>
                    <a:bodyPr/>
                    <a:lstStyle/>
                    <a:p>
                      <a:endParaRPr lang="en-US"/>
                    </a:p>
                  </a:txBody>
                  <a:tcPr/>
                </a:tc>
                <a:tc>
                  <a:txBody>
                    <a:bodyPr/>
                    <a:lstStyle/>
                    <a:p>
                      <a:pPr marL="0" marR="0">
                        <a:lnSpc>
                          <a:spcPct val="115000"/>
                        </a:lnSpc>
                        <a:spcBef>
                          <a:spcPts val="0"/>
                        </a:spcBef>
                        <a:spcAft>
                          <a:spcPts val="0"/>
                        </a:spcAft>
                      </a:pPr>
                      <a:r>
                        <a:rPr lang="en-US" sz="1100" b="1">
                          <a:solidFill>
                            <a:srgbClr val="FF0000"/>
                          </a:solidFill>
                          <a:effectLst/>
                          <a:latin typeface="Times New Roman" panose="02020603050405020304" pitchFamily="18" charset="0"/>
                          <a:ea typeface="Times New Roman"/>
                          <a:cs typeface="Times New Roman" panose="02020603050405020304" pitchFamily="18" charset="0"/>
                        </a:rPr>
                        <a:t>CO4</a:t>
                      </a:r>
                      <a:endParaRPr lang="en-US" sz="1100" b="1">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200" b="1" i="0" u="none" strike="noStrike" dirty="0">
                          <a:solidFill>
                            <a:srgbClr val="FF0000"/>
                          </a:solidFill>
                          <a:effectLst/>
                          <a:latin typeface="Times New Roman"/>
                        </a:rPr>
                        <a:t>55.56%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rgbClr val="FF0000"/>
                          </a:solidFill>
                          <a:effectLst/>
                          <a:latin typeface="Times New Roman" panose="02020603050405020304" pitchFamily="18" charset="0"/>
                          <a:ea typeface="Calibri"/>
                          <a:cs typeface="Times New Roman" panose="02020603050405020304" pitchFamily="18" charset="0"/>
                        </a:rPr>
                        <a:t>NO</a:t>
                      </a:r>
                      <a:endParaRPr lang="en-US" sz="12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rgbClr val="FF0000"/>
                          </a:solidFill>
                          <a:effectLst/>
                          <a:latin typeface="Times New Roman" panose="02020603050405020304" pitchFamily="18" charset="0"/>
                          <a:ea typeface="Calibri"/>
                          <a:cs typeface="Times New Roman" panose="02020603050405020304" pitchFamily="18" charset="0"/>
                        </a:rPr>
                        <a:t>-</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b="1"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Times New Roman" panose="02020603050405020304" pitchFamily="18" charset="0"/>
                          <a:ea typeface="Times New Roman"/>
                          <a:cs typeface="Times New Roman" panose="02020603050405020304" pitchFamily="18" charset="0"/>
                        </a:rPr>
                        <a:t>-</a:t>
                      </a:r>
                      <a:endParaRPr lang="en-US" sz="1100" dirty="0">
                        <a:solidFill>
                          <a:srgbClr val="FF0000"/>
                        </a:solidFill>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721">
                <a:tc rowSpan="3">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Hydrology &amp; Water Resources</a:t>
                      </a:r>
                      <a:endParaRPr lang="en-US" sz="1100" b="1"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CO1</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83.00</a:t>
                      </a: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a:cs typeface="Times New Roman" panose="02020603050405020304" pitchFamily="18" charset="0"/>
                        </a:rPr>
                        <a:t>YES</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83</a:t>
                      </a: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Times New Roman"/>
                          <a:cs typeface="Times New Roman" panose="02020603050405020304" pitchFamily="18" charset="0"/>
                        </a:rPr>
                        <a:t>83</a:t>
                      </a: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a:cs typeface="Times New Roman" panose="02020603050405020304" pitchFamily="18" charset="0"/>
                        </a:rPr>
                        <a:t>-</a:t>
                      </a:r>
                      <a:endParaRPr lang="en-US" sz="110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Times New Roman" panose="02020603050405020304" pitchFamily="18" charset="0"/>
                          <a:ea typeface="Times New Roman"/>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617">
                <a:tc vMerge="1">
                  <a:txBody>
                    <a:bodyPr/>
                    <a:lstStyle/>
                    <a:p>
                      <a:pPr marL="0" marR="0" algn="ctr">
                        <a:lnSpc>
                          <a:spcPct val="115000"/>
                        </a:lnSpc>
                        <a:spcBef>
                          <a:spcPts val="0"/>
                        </a:spcBef>
                        <a:spcAft>
                          <a:spcPts val="0"/>
                        </a:spcAft>
                      </a:pPr>
                      <a:endParaRPr lang="en-US" sz="1100" b="1"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CO2</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78.00%</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YES</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78%</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78%</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vMerge="1">
                  <a:txBody>
                    <a:bodyPr/>
                    <a:lstStyle/>
                    <a:p>
                      <a:pPr marL="0" marR="0" algn="ctr">
                        <a:lnSpc>
                          <a:spcPct val="115000"/>
                        </a:lnSpc>
                        <a:spcBef>
                          <a:spcPts val="0"/>
                        </a:spcBef>
                        <a:spcAft>
                          <a:spcPts val="0"/>
                        </a:spcAft>
                      </a:pPr>
                      <a:endParaRPr lang="en-US" sz="1100" b="1"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CO3</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68.00%</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NO</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Times New Roman" panose="02020603050405020304" pitchFamily="18" charset="0"/>
                          <a:ea typeface="Calibri"/>
                          <a:cs typeface="Times New Roman" panose="02020603050405020304" pitchFamily="18" charset="0"/>
                        </a:rPr>
                        <a: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Oval 3"/>
          <p:cNvSpPr/>
          <p:nvPr/>
        </p:nvSpPr>
        <p:spPr>
          <a:xfrm>
            <a:off x="4914900" y="1865657"/>
            <a:ext cx="457200" cy="344144"/>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93687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76200"/>
            <a:ext cx="8356600" cy="228600"/>
          </a:xfrm>
        </p:spPr>
        <p:txBody>
          <a:bodyPr anchor="ctr">
            <a:noAutofit/>
          </a:bodyPr>
          <a:lstStyle/>
          <a:p>
            <a:pPr algn="r"/>
            <a:r>
              <a:rPr lang="en-US" sz="2400" b="1" dirty="0" err="1" smtClean="0">
                <a:solidFill>
                  <a:srgbClr val="FF0000"/>
                </a:solidFill>
                <a:effectLst/>
                <a:latin typeface="Bookman Old Style" panose="02050604050505020204" pitchFamily="18" charset="0"/>
                <a:cs typeface="Times New Roman" panose="02020603050405020304" pitchFamily="18" charset="0"/>
              </a:rPr>
              <a:t>Contd</a:t>
            </a:r>
            <a:r>
              <a:rPr lang="en-US" sz="2400" b="1" dirty="0" smtClean="0">
                <a:solidFill>
                  <a:srgbClr val="FF0000"/>
                </a:solidFill>
                <a:effectLst/>
                <a:latin typeface="Bookman Old Style" panose="02050604050505020204" pitchFamily="18" charset="0"/>
                <a:cs typeface="Times New Roman" panose="02020603050405020304" pitchFamily="18" charset="0"/>
              </a:rPr>
              <a:t>…</a:t>
            </a:r>
            <a:endParaRPr lang="en-US" sz="2400" b="1" dirty="0">
              <a:solidFill>
                <a:srgbClr val="FF0000"/>
              </a:solidFill>
              <a:effectLst/>
              <a:latin typeface="Bookman Old Style" panose="020506040505050202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06194962"/>
              </p:ext>
            </p:extLst>
          </p:nvPr>
        </p:nvGraphicFramePr>
        <p:xfrm>
          <a:off x="1066800" y="381000"/>
          <a:ext cx="8534399" cy="5797183"/>
        </p:xfrm>
        <a:graphic>
          <a:graphicData uri="http://schemas.openxmlformats.org/drawingml/2006/table">
            <a:tbl>
              <a:tblPr firstRow="1" firstCol="1" bandRow="1"/>
              <a:tblGrid>
                <a:gridCol w="990600"/>
                <a:gridCol w="457200"/>
                <a:gridCol w="838200"/>
                <a:gridCol w="533400"/>
                <a:gridCol w="533400"/>
                <a:gridCol w="533400"/>
                <a:gridCol w="533400"/>
                <a:gridCol w="533400"/>
                <a:gridCol w="457200"/>
                <a:gridCol w="457200"/>
                <a:gridCol w="381000"/>
                <a:gridCol w="457200"/>
                <a:gridCol w="483428"/>
                <a:gridCol w="448457"/>
                <a:gridCol w="448457"/>
                <a:gridCol w="448457"/>
              </a:tblGrid>
              <a:tr h="593977">
                <a:tc>
                  <a:txBody>
                    <a:bodyPr/>
                    <a:lstStyle/>
                    <a:p>
                      <a:pPr marL="0" marR="0" algn="ctr">
                        <a:lnSpc>
                          <a:spcPct val="115000"/>
                        </a:lnSpc>
                        <a:spcBef>
                          <a:spcPts val="0"/>
                        </a:spcBef>
                        <a:spcAft>
                          <a:spcPts val="0"/>
                        </a:spcAft>
                      </a:pPr>
                      <a:r>
                        <a:rPr lang="en-US" sz="1100" b="1" dirty="0" smtClean="0">
                          <a:effectLst/>
                          <a:latin typeface="Times New Roman" panose="02020603050405020304" pitchFamily="18" charset="0"/>
                          <a:ea typeface="Times New Roman"/>
                          <a:cs typeface="Times New Roman" panose="02020603050405020304" pitchFamily="18" charset="0"/>
                        </a:rPr>
                        <a:t>Course </a:t>
                      </a:r>
                      <a:r>
                        <a:rPr lang="en-US" sz="1100" b="1" dirty="0">
                          <a:effectLst/>
                          <a:latin typeface="Times New Roman" panose="02020603050405020304" pitchFamily="18" charset="0"/>
                          <a:ea typeface="Times New Roman"/>
                          <a:cs typeface="Times New Roman" panose="02020603050405020304" pitchFamily="18" charset="0"/>
                        </a:rPr>
                        <a:t>Name</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COs</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CO Attainment, %</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CO Result</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PO2</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PO3</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PO4</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PO5</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PO6</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PO7</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PO8</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PO9</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PO10</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PO11</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Times New Roman" panose="02020603050405020304" pitchFamily="18" charset="0"/>
                          <a:ea typeface="Times New Roman"/>
                          <a:cs typeface="Times New Roman" panose="02020603050405020304" pitchFamily="18" charset="0"/>
                        </a:rPr>
                        <a:t>PO12</a:t>
                      </a:r>
                      <a:endParaRPr lang="en-US" sz="1100" dirty="0">
                        <a:effectLst/>
                        <a:latin typeface="Times New Roman" panose="02020603050405020304" pitchFamily="18" charset="0"/>
                        <a:ea typeface="Calibri"/>
                        <a:cs typeface="Times New Roman" panose="02020603050405020304" pitchFamily="18" charset="0"/>
                      </a:endParaRPr>
                    </a:p>
                  </a:txBody>
                  <a:tcPr marL="57302" marR="573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rowSpan="4">
                  <a:txBody>
                    <a:bodyPr/>
                    <a:lstStyle/>
                    <a:p>
                      <a:pPr marL="0" marR="0" algn="ctr">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Quantity Surveying </a:t>
                      </a:r>
                      <a:r>
                        <a:rPr kumimoji="0" lang="en-US" sz="1200" kern="1200" dirty="0" smtClean="0">
                          <a:solidFill>
                            <a:schemeClr val="tx1"/>
                          </a:solidFill>
                          <a:effectLst/>
                          <a:latin typeface="Times New Roman" panose="02020603050405020304" pitchFamily="18" charset="0"/>
                          <a:ea typeface="Times New Roman"/>
                          <a:cs typeface="Times New Roman" panose="02020603050405020304" pitchFamily="18" charset="0"/>
                        </a:rPr>
                        <a:t>and </a:t>
                      </a: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Costing</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CO1</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95.00%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95%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95%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32%</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115">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CO2</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35.00%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NO</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CO3</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89.00%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89%</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89%</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115">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CO4</a:t>
                      </a:r>
                    </a:p>
                  </a:txBody>
                  <a:tcPr marL="61377" marR="613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24.00%</a:t>
                      </a:r>
                    </a:p>
                  </a:txBody>
                  <a:tcPr marL="61377" marR="613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NO</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rowSpan="4">
                  <a:txBody>
                    <a:bodyPr/>
                    <a:lstStyle/>
                    <a:p>
                      <a:pPr marL="0" marR="0" algn="ctr">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Alternate Building Materials &amp; Technology</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CO1</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75.00%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smtClean="0">
                          <a:solidFill>
                            <a:schemeClr val="tx1"/>
                          </a:solidFill>
                          <a:effectLst/>
                          <a:latin typeface="Times New Roman" panose="02020603050405020304" pitchFamily="18" charset="0"/>
                          <a:ea typeface="Times New Roman"/>
                          <a:cs typeface="Times New Roman" panose="02020603050405020304" pitchFamily="18" charset="0"/>
                        </a:rPr>
                        <a:t>75%</a:t>
                      </a: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75%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25%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CO2</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75.00%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smtClean="0">
                          <a:solidFill>
                            <a:schemeClr val="tx1"/>
                          </a:solidFill>
                          <a:effectLst/>
                          <a:latin typeface="Times New Roman" panose="02020603050405020304" pitchFamily="18" charset="0"/>
                          <a:ea typeface="Times New Roman"/>
                          <a:cs typeface="Times New Roman" panose="02020603050405020304" pitchFamily="18" charset="0"/>
                        </a:rPr>
                        <a:t>75%</a:t>
                      </a: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75%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75%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CO3</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75.00%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75%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50%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CO4</a:t>
                      </a:r>
                    </a:p>
                  </a:txBody>
                  <a:tcPr marL="61377" marR="613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75.00%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endPar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75%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50%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50%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75%</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rowSpan="4">
                  <a:txBody>
                    <a:bodyPr/>
                    <a:lstStyle/>
                    <a:p>
                      <a:pPr marL="0" marR="0" algn="ctr">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Major Project Phase - II</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CO1</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CO2</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CO3</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636">
                <a:tc vMerge="1">
                  <a:txBody>
                    <a:bodyPr/>
                    <a:lstStyle/>
                    <a:p>
                      <a:endParaRPr lang="en-US"/>
                    </a:p>
                  </a:txBody>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CO4</a:t>
                      </a:r>
                    </a:p>
                  </a:txBody>
                  <a:tcPr marL="61377" marR="613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100.00%</a:t>
                      </a:r>
                    </a:p>
                  </a:txBody>
                  <a:tcPr marL="61377" marR="6137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YES</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100%</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dirty="0" smtClean="0">
                          <a:solidFill>
                            <a:schemeClr val="tx1"/>
                          </a:solidFill>
                          <a:effectLst/>
                          <a:latin typeface="Times New Roman" panose="02020603050405020304" pitchFamily="18" charset="0"/>
                          <a:ea typeface="Times New Roman"/>
                          <a:cs typeface="Times New Roman" panose="02020603050405020304" pitchFamily="18" charset="0"/>
                        </a:rPr>
                        <a:t>67%</a:t>
                      </a:r>
                      <a:endPar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a:t>
                      </a:r>
                    </a:p>
                  </a:txBody>
                  <a:tcPr marL="61377" marR="613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0628">
                <a:tc>
                  <a:txBody>
                    <a:bodyPr/>
                    <a:lstStyle/>
                    <a:p>
                      <a:pPr marL="0" marR="0">
                        <a:lnSpc>
                          <a:spcPct val="115000"/>
                        </a:lnSpc>
                        <a:spcBef>
                          <a:spcPts val="0"/>
                        </a:spcBef>
                        <a:spcAft>
                          <a:spcPts val="0"/>
                        </a:spcAft>
                      </a:pPr>
                      <a:r>
                        <a:rPr kumimoji="0" lang="en-US" sz="1200" kern="1200" dirty="0">
                          <a:solidFill>
                            <a:schemeClr val="tx1"/>
                          </a:solidFill>
                          <a:effectLst/>
                          <a:latin typeface="Times New Roman" panose="02020603050405020304" pitchFamily="18" charset="0"/>
                          <a:ea typeface="Times New Roman"/>
                          <a:cs typeface="Times New Roman" panose="02020603050405020304" pitchFamily="18" charset="0"/>
                        </a:rPr>
                        <a:t> </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 </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200" kern="1200">
                          <a:solidFill>
                            <a:schemeClr val="tx1"/>
                          </a:solidFill>
                          <a:effectLst/>
                          <a:latin typeface="Times New Roman" panose="02020603050405020304" pitchFamily="18" charset="0"/>
                          <a:ea typeface="Times New Roman"/>
                          <a:cs typeface="Times New Roman" panose="02020603050405020304" pitchFamily="18" charset="0"/>
                        </a:rPr>
                        <a:t> </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PO </a:t>
                      </a:r>
                      <a:r>
                        <a:rPr kumimoji="0" lang="en-US" sz="1100" b="1" kern="1200" dirty="0" smtClean="0">
                          <a:solidFill>
                            <a:schemeClr val="tx1"/>
                          </a:solidFill>
                          <a:effectLst/>
                          <a:latin typeface="Times New Roman" panose="02020603050405020304" pitchFamily="18" charset="0"/>
                          <a:ea typeface="Times New Roman"/>
                          <a:cs typeface="Times New Roman" panose="02020603050405020304" pitchFamily="18" charset="0"/>
                        </a:rPr>
                        <a:t>Attainment</a:t>
                      </a:r>
                      <a:endPar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80%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78%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72%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84%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72%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83%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71%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69%</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98%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84%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smtClean="0">
                          <a:solidFill>
                            <a:schemeClr val="tx1"/>
                          </a:solidFill>
                          <a:effectLst/>
                          <a:latin typeface="Times New Roman" panose="02020603050405020304" pitchFamily="18" charset="0"/>
                          <a:ea typeface="Times New Roman"/>
                          <a:cs typeface="Times New Roman" panose="02020603050405020304" pitchFamily="18" charset="0"/>
                        </a:rPr>
                        <a:t>67%</a:t>
                      </a:r>
                      <a:endPar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100" b="1" kern="1200" dirty="0">
                          <a:solidFill>
                            <a:schemeClr val="tx1"/>
                          </a:solidFill>
                          <a:effectLst/>
                          <a:latin typeface="Times New Roman" panose="02020603050405020304" pitchFamily="18" charset="0"/>
                          <a:ea typeface="Times New Roman"/>
                          <a:cs typeface="Times New Roman" panose="02020603050405020304" pitchFamily="18" charset="0"/>
                        </a:rPr>
                        <a:t>82%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015999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1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836" t="8621" r="14138" b="13793"/>
          <a:stretch/>
        </p:blipFill>
        <p:spPr bwMode="auto">
          <a:xfrm>
            <a:off x="1200807" y="801413"/>
            <a:ext cx="8628993" cy="567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0153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414" t="12069" r="14008" b="15086"/>
          <a:stretch/>
        </p:blipFill>
        <p:spPr bwMode="auto">
          <a:xfrm>
            <a:off x="1142999" y="609600"/>
            <a:ext cx="8610601" cy="5743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8668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76200"/>
            <a:ext cx="8458200" cy="553998"/>
          </a:xfrm>
          <a:prstGeom prst="rect">
            <a:avLst/>
          </a:prstGeom>
          <a:noFill/>
        </p:spPr>
        <p:txBody>
          <a:bodyPr wrap="square" rtlCol="0">
            <a:spAutoFit/>
          </a:bodyPr>
          <a:lstStyle/>
          <a:p>
            <a:r>
              <a:rPr lang="en-IN" sz="3000" b="1" dirty="0">
                <a:solidFill>
                  <a:srgbClr val="FF0000"/>
                </a:solidFill>
                <a:latin typeface="Bookman Old Style" panose="02050604050505020204" pitchFamily="18" charset="0"/>
                <a:ea typeface="+mj-ea"/>
                <a:cs typeface="Times New Roman" panose="02020603050405020304" pitchFamily="18" charset="0"/>
              </a:rPr>
              <a:t>Example Weightages for PO </a:t>
            </a:r>
            <a:r>
              <a:rPr lang="en-IN" sz="3000" b="1" dirty="0" smtClean="0">
                <a:solidFill>
                  <a:srgbClr val="FF0000"/>
                </a:solidFill>
                <a:latin typeface="Bookman Old Style" panose="02050604050505020204" pitchFamily="18" charset="0"/>
                <a:ea typeface="+mj-ea"/>
                <a:cs typeface="Times New Roman" panose="02020603050405020304" pitchFamily="18" charset="0"/>
              </a:rPr>
              <a:t>Attainment</a:t>
            </a:r>
            <a:endParaRPr lang="en-IN" sz="3000" b="1" dirty="0">
              <a:solidFill>
                <a:srgbClr val="FF0000"/>
              </a:solidFill>
              <a:latin typeface="Bookman Old Style" panose="02050604050505020204" pitchFamily="18" charset="0"/>
              <a:ea typeface="+mj-ea"/>
              <a:cs typeface="Times New Roman" panose="02020603050405020304" pitchFamily="18" charset="0"/>
            </a:endParaRP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630198"/>
            <a:ext cx="8839200" cy="6237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3667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50838"/>
            <a:ext cx="8305800" cy="715962"/>
          </a:xfrm>
        </p:spPr>
        <p:txBody>
          <a:bodyPr>
            <a:normAutofit/>
          </a:bodyPr>
          <a:lstStyle/>
          <a:p>
            <a:r>
              <a:rPr lang="en-IN" sz="3000" b="1" dirty="0">
                <a:solidFill>
                  <a:srgbClr val="FF0000"/>
                </a:solidFill>
                <a:latin typeface="Bookman Old Style" panose="02050604050505020204" pitchFamily="18" charset="0"/>
                <a:cs typeface="Times New Roman" panose="02020603050405020304" pitchFamily="18" charset="0"/>
              </a:rPr>
              <a:t>PO </a:t>
            </a:r>
            <a:r>
              <a:rPr lang="en-IN" sz="3000" b="1" dirty="0" smtClean="0">
                <a:solidFill>
                  <a:srgbClr val="FF0000"/>
                </a:solidFill>
                <a:latin typeface="Bookman Old Style" panose="02050604050505020204" pitchFamily="18" charset="0"/>
                <a:cs typeface="Times New Roman" panose="02020603050405020304" pitchFamily="18" charset="0"/>
              </a:rPr>
              <a:t>Attainment </a:t>
            </a:r>
            <a:endParaRPr lang="en-IN" sz="3000" b="1" dirty="0">
              <a:solidFill>
                <a:srgbClr val="FF0000"/>
              </a:solidFill>
              <a:latin typeface="Bookman Old Style" panose="02050604050505020204" pitchFamily="18" charset="0"/>
              <a:cs typeface="Times New Roman" panose="02020603050405020304" pitchFamily="18" charset="0"/>
            </a:endParaRPr>
          </a:p>
        </p:txBody>
      </p:sp>
      <p:sp>
        <p:nvSpPr>
          <p:cNvPr id="3" name="Content Placeholder 2"/>
          <p:cNvSpPr>
            <a:spLocks noGrp="1"/>
          </p:cNvSpPr>
          <p:nvPr>
            <p:ph idx="1"/>
          </p:nvPr>
        </p:nvSpPr>
        <p:spPr>
          <a:xfrm>
            <a:off x="1295400" y="1219200"/>
            <a:ext cx="8305800" cy="3352800"/>
          </a:xfrm>
        </p:spPr>
        <p:txBody>
          <a:bodyPr>
            <a:normAutofit/>
          </a:bodyPr>
          <a:lstStyle/>
          <a:p>
            <a:pPr marL="484632" indent="-457200" algn="just">
              <a:buClr>
                <a:srgbClr val="0000FF"/>
              </a:buClr>
              <a:buFont typeface="Wingdings" panose="05000000000000000000" pitchFamily="2" charset="2"/>
              <a:buChar char="Ø"/>
            </a:pPr>
            <a:r>
              <a:rPr lang="en-US" sz="2600" dirty="0">
                <a:solidFill>
                  <a:srgbClr val="0000FF"/>
                </a:solidFill>
                <a:latin typeface="Times New Roman" panose="02020603050405020304" pitchFamily="18" charset="0"/>
                <a:cs typeface="Times New Roman" panose="02020603050405020304" pitchFamily="18" charset="0"/>
              </a:rPr>
              <a:t>All POs can be adequately addressed through the selection of core courses and their COs</a:t>
            </a:r>
          </a:p>
          <a:p>
            <a:pPr marL="484632" indent="-457200" algn="just">
              <a:buClr>
                <a:srgbClr val="0000FF"/>
              </a:buClr>
              <a:buFont typeface="Wingdings" panose="05000000000000000000" pitchFamily="2" charset="2"/>
              <a:buChar char="Ø"/>
            </a:pPr>
            <a:r>
              <a:rPr lang="en-US" sz="2600" dirty="0">
                <a:solidFill>
                  <a:srgbClr val="0000FF"/>
                </a:solidFill>
                <a:latin typeface="Times New Roman" panose="02020603050405020304" pitchFamily="18" charset="0"/>
                <a:cs typeface="Times New Roman" panose="02020603050405020304" pitchFamily="18" charset="0"/>
              </a:rPr>
              <a:t>Attainable targets can be selected for each of the CO.</a:t>
            </a:r>
          </a:p>
          <a:p>
            <a:pPr marL="484632" indent="-457200" algn="just">
              <a:buClr>
                <a:srgbClr val="0000FF"/>
              </a:buClr>
              <a:buFont typeface="Wingdings" panose="05000000000000000000" pitchFamily="2" charset="2"/>
              <a:buChar char="Ø"/>
            </a:pPr>
            <a:r>
              <a:rPr lang="en-US" sz="2600" dirty="0">
                <a:solidFill>
                  <a:srgbClr val="0000FF"/>
                </a:solidFill>
                <a:latin typeface="Times New Roman" panose="02020603050405020304" pitchFamily="18" charset="0"/>
                <a:cs typeface="Times New Roman" panose="02020603050405020304" pitchFamily="18" charset="0"/>
              </a:rPr>
              <a:t>If assessment is in alignment with COs the performance of the students indicates the CO attainment.</a:t>
            </a:r>
          </a:p>
          <a:p>
            <a:pPr marL="484632" indent="-457200" algn="just">
              <a:buClr>
                <a:srgbClr val="0000FF"/>
              </a:buClr>
              <a:buFont typeface="Wingdings" panose="05000000000000000000" pitchFamily="2" charset="2"/>
              <a:buChar char="Ø"/>
            </a:pPr>
            <a:r>
              <a:rPr lang="en-US" sz="2600" dirty="0">
                <a:solidFill>
                  <a:srgbClr val="0000FF"/>
                </a:solidFill>
                <a:latin typeface="Times New Roman" panose="02020603050405020304" pitchFamily="18" charset="0"/>
                <a:cs typeface="Times New Roman" panose="02020603050405020304" pitchFamily="18" charset="0"/>
              </a:rPr>
              <a:t>These measurements provide the basis for continuous improvement in the quality of learning.</a:t>
            </a:r>
          </a:p>
          <a:p>
            <a:endParaRPr lang="en-IN" sz="2600" dirty="0"/>
          </a:p>
        </p:txBody>
      </p:sp>
    </p:spTree>
    <p:extLst>
      <p:ext uri="{BB962C8B-B14F-4D97-AF65-F5344CB8AC3E}">
        <p14:creationId xmlns:p14="http://schemas.microsoft.com/office/powerpoint/2010/main" val="3472850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706902"/>
          </a:xfrm>
        </p:spPr>
        <p:txBody>
          <a:bodyPr anchor="ctr">
            <a:normAutofit/>
          </a:bodyPr>
          <a:lstStyle/>
          <a:p>
            <a:r>
              <a:rPr lang="en-US" sz="3000" b="1" dirty="0" smtClean="0">
                <a:solidFill>
                  <a:srgbClr val="FF0000"/>
                </a:solidFill>
                <a:effectLst/>
                <a:latin typeface="Bookman Old Style" panose="02050604050505020204" pitchFamily="18" charset="0"/>
                <a:cs typeface="Times New Roman" panose="02020603050405020304" pitchFamily="18" charset="0"/>
              </a:rPr>
              <a:t>The OBE Framework</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1219202"/>
            <a:ext cx="7467600" cy="4670213"/>
          </a:xfrm>
          <a:prstGeom prst="rect">
            <a:avLst/>
          </a:prstGeom>
        </p:spPr>
      </p:pic>
      <p:sp>
        <p:nvSpPr>
          <p:cNvPr id="6" name="Rectangle 5"/>
          <p:cNvSpPr/>
          <p:nvPr/>
        </p:nvSpPr>
        <p:spPr>
          <a:xfrm>
            <a:off x="3581401" y="3733799"/>
            <a:ext cx="963304" cy="45720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PO</a:t>
            </a:r>
            <a:endParaRPr lang="en-IN" sz="1400" dirty="0">
              <a:solidFill>
                <a:schemeClr val="tx1"/>
              </a:solidFill>
            </a:endParaRPr>
          </a:p>
        </p:txBody>
      </p:sp>
      <p:sp>
        <p:nvSpPr>
          <p:cNvPr id="7" name="Rectangle 6"/>
          <p:cNvSpPr/>
          <p:nvPr/>
        </p:nvSpPr>
        <p:spPr>
          <a:xfrm>
            <a:off x="3505206" y="4724400"/>
            <a:ext cx="1012209" cy="762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CO</a:t>
            </a:r>
            <a:endParaRPr lang="en-IN" sz="1400" dirty="0">
              <a:solidFill>
                <a:schemeClr val="tx1"/>
              </a:solidFill>
            </a:endParaRPr>
          </a:p>
        </p:txBody>
      </p:sp>
    </p:spTree>
    <p:extLst>
      <p:ext uri="{BB962C8B-B14F-4D97-AF65-F5344CB8AC3E}">
        <p14:creationId xmlns:p14="http://schemas.microsoft.com/office/powerpoint/2010/main" val="36739868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
            <a:ext cx="8280404" cy="609600"/>
          </a:xfrm>
        </p:spPr>
        <p:txBody>
          <a:bodyPr anchor="ctr">
            <a:noAutofit/>
          </a:bodyPr>
          <a:lstStyle/>
          <a:p>
            <a:pPr algn="just"/>
            <a:r>
              <a:rPr lang="en-US" sz="3000" b="1" dirty="0">
                <a:solidFill>
                  <a:srgbClr val="FF0000"/>
                </a:solidFill>
                <a:effectLst/>
                <a:latin typeface="Bookman Old Style" panose="02050604050505020204" pitchFamily="18" charset="0"/>
                <a:cs typeface="Times New Roman" panose="02020603050405020304" pitchFamily="18" charset="0"/>
              </a:rPr>
              <a:t>Continuous </a:t>
            </a:r>
            <a:r>
              <a:rPr lang="en-US" sz="3000" b="1" dirty="0" smtClean="0">
                <a:solidFill>
                  <a:srgbClr val="FF0000"/>
                </a:solidFill>
                <a:effectLst/>
                <a:latin typeface="Bookman Old Style" panose="02050604050505020204" pitchFamily="18" charset="0"/>
                <a:cs typeface="Times New Roman" panose="02020603050405020304" pitchFamily="18" charset="0"/>
              </a:rPr>
              <a:t>Improvement</a:t>
            </a:r>
            <a:endParaRPr lang="en-US" sz="3000" b="1" dirty="0">
              <a:solidFill>
                <a:srgbClr val="FF0000"/>
              </a:solidFill>
              <a:effectLst/>
              <a:latin typeface="Bookman Old Style" panose="02050604050505020204" pitchFamily="18" charset="0"/>
              <a:cs typeface="Times New Roman" panose="02020603050405020304" pitchFamily="18" charset="0"/>
            </a:endParaRPr>
          </a:p>
        </p:txBody>
      </p:sp>
      <p:sp>
        <p:nvSpPr>
          <p:cNvPr id="3" name="Subtitle 2"/>
          <p:cNvSpPr>
            <a:spLocks noGrp="1"/>
          </p:cNvSpPr>
          <p:nvPr>
            <p:ph type="subTitle" idx="1"/>
          </p:nvPr>
        </p:nvSpPr>
        <p:spPr>
          <a:xfrm>
            <a:off x="1419366" y="1981200"/>
            <a:ext cx="7496034" cy="3505200"/>
          </a:xfrm>
        </p:spPr>
        <p:txBody>
          <a:bodyPr anchor="ctr">
            <a:noAutofit/>
          </a:bodyPr>
          <a:lstStyle/>
          <a:p>
            <a:pPr marL="484632" indent="-457200" algn="just">
              <a:buClr>
                <a:srgbClr val="0000FF"/>
              </a:buClr>
              <a:buFont typeface="Wingdings" panose="05000000000000000000" pitchFamily="2" charset="2"/>
              <a:buChar char="Ø"/>
            </a:pPr>
            <a:r>
              <a:rPr lang="en-US" sz="3600" dirty="0" smtClean="0">
                <a:solidFill>
                  <a:srgbClr val="0000FF"/>
                </a:solidFill>
                <a:latin typeface="Times New Roman" panose="02020603050405020304" pitchFamily="18" charset="0"/>
                <a:cs typeface="Times New Roman" panose="02020603050405020304" pitchFamily="18" charset="0"/>
              </a:rPr>
              <a:t>Closing the loop at course level, </a:t>
            </a:r>
            <a:r>
              <a:rPr lang="en-US" sz="3600" dirty="0" err="1" smtClean="0">
                <a:solidFill>
                  <a:srgbClr val="0000FF"/>
                </a:solidFill>
                <a:latin typeface="Times New Roman" panose="02020603050405020304" pitchFamily="18" charset="0"/>
                <a:cs typeface="Times New Roman" panose="02020603050405020304" pitchFamily="18" charset="0"/>
              </a:rPr>
              <a:t>programme</a:t>
            </a:r>
            <a:r>
              <a:rPr lang="en-US" sz="3600" dirty="0" smtClean="0">
                <a:solidFill>
                  <a:srgbClr val="0000FF"/>
                </a:solidFill>
                <a:latin typeface="Times New Roman" panose="02020603050405020304" pitchFamily="18" charset="0"/>
                <a:cs typeface="Times New Roman" panose="02020603050405020304" pitchFamily="18" charset="0"/>
              </a:rPr>
              <a:t> level and Institute level ensures quality assurance for stake holders.</a:t>
            </a:r>
          </a:p>
          <a:p>
            <a:pPr marL="484632" indent="-457200" algn="just">
              <a:buClr>
                <a:srgbClr val="0000FF"/>
              </a:buClr>
              <a:buFont typeface="Wingdings" panose="05000000000000000000" pitchFamily="2" charset="2"/>
              <a:buChar char="Ø"/>
            </a:pPr>
            <a:r>
              <a:rPr lang="en-US" sz="3600" dirty="0" smtClean="0">
                <a:solidFill>
                  <a:srgbClr val="0000FF"/>
                </a:solidFill>
                <a:latin typeface="Times New Roman" panose="02020603050405020304" pitchFamily="18" charset="0"/>
                <a:cs typeface="Times New Roman" panose="02020603050405020304" pitchFamily="18" charset="0"/>
              </a:rPr>
              <a:t>All attainment analysis is made to provide continuous improvement through either in course delivery, Assessment and curriculum (</a:t>
            </a:r>
            <a:r>
              <a:rPr lang="en-US" sz="3600" dirty="0" smtClean="0">
                <a:solidFill>
                  <a:srgbClr val="FF0000"/>
                </a:solidFill>
                <a:latin typeface="Times New Roman" panose="02020603050405020304" pitchFamily="18" charset="0"/>
                <a:cs typeface="Times New Roman" panose="02020603050405020304" pitchFamily="18" charset="0"/>
              </a:rPr>
              <a:t>Essence of OBE</a:t>
            </a:r>
            <a:r>
              <a:rPr lang="en-US" sz="3600" dirty="0" smtClean="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71805" y="274638"/>
            <a:ext cx="6096000" cy="4373562"/>
          </a:xfrm>
        </p:spPr>
        <p:txBody>
          <a:bodyPr/>
          <a:lstStyle/>
          <a:p>
            <a:r>
              <a:rPr lang="en-US" i="1" dirty="0" smtClean="0">
                <a:latin typeface="Times New Roman" pitchFamily="18" charset="0"/>
                <a:cs typeface="Times New Roman" pitchFamily="18" charset="0"/>
              </a:rPr>
              <a:t>THANK YOU</a:t>
            </a:r>
            <a:endParaRPr lang="en-US" i="1"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29B36DF5-EE48-44E4-A64F-5C7DEF75BFDD}" type="slidenum">
              <a:rPr lang="en-US" smtClean="0"/>
              <a:pPr/>
              <a:t>61</a:t>
            </a:fld>
            <a:endParaRPr lang="en-US"/>
          </a:p>
        </p:txBody>
      </p:sp>
    </p:spTree>
    <p:extLst>
      <p:ext uri="{BB962C8B-B14F-4D97-AF65-F5344CB8AC3E}">
        <p14:creationId xmlns:p14="http://schemas.microsoft.com/office/powerpoint/2010/main" val="1606990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534396" cy="838200"/>
          </a:xfrm>
        </p:spPr>
        <p:txBody>
          <a:bodyPr anchor="ctr">
            <a:noAutofit/>
          </a:bodyPr>
          <a:lstStyle/>
          <a:p>
            <a:pPr algn="ctr"/>
            <a:r>
              <a:rPr lang="en-US" sz="2900" b="1" dirty="0" smtClean="0">
                <a:solidFill>
                  <a:srgbClr val="FF0000"/>
                </a:solidFill>
                <a:effectLst/>
                <a:latin typeface="Bookman Old Style" panose="02050604050505020204" pitchFamily="18" charset="0"/>
                <a:cs typeface="Times New Roman" panose="02020603050405020304" pitchFamily="18" charset="0"/>
              </a:rPr>
              <a:t>Administrative System for Implementation of OBE</a:t>
            </a:r>
            <a:endParaRPr lang="en-US" sz="2900" b="1" dirty="0">
              <a:solidFill>
                <a:srgbClr val="FF0000"/>
              </a:solidFill>
              <a:effectLst/>
              <a:latin typeface="Bookman Old Style" panose="02050604050505020204" pitchFamily="18" charset="0"/>
              <a:cs typeface="Times New Roman" panose="02020603050405020304" pitchFamily="18" charset="0"/>
            </a:endParaRPr>
          </a:p>
        </p:txBody>
      </p:sp>
      <p:sp>
        <p:nvSpPr>
          <p:cNvPr id="5" name="Flowchart: Alternate Process 4"/>
          <p:cNvSpPr/>
          <p:nvPr/>
        </p:nvSpPr>
        <p:spPr>
          <a:xfrm>
            <a:off x="3021330" y="1478280"/>
            <a:ext cx="4953000" cy="495300"/>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200" dirty="0" smtClean="0">
                <a:latin typeface="Cambria" panose="02040503050406030204" pitchFamily="18" charset="0"/>
              </a:rPr>
              <a:t>Course Coordinator</a:t>
            </a:r>
            <a:endParaRPr lang="en-US" sz="2200" dirty="0">
              <a:latin typeface="Cambria" panose="02040503050406030204" pitchFamily="18" charset="0"/>
            </a:endParaRPr>
          </a:p>
        </p:txBody>
      </p:sp>
      <p:sp>
        <p:nvSpPr>
          <p:cNvPr id="6" name="Flowchart: Alternate Process 5"/>
          <p:cNvSpPr/>
          <p:nvPr/>
        </p:nvSpPr>
        <p:spPr>
          <a:xfrm>
            <a:off x="3021330" y="2247900"/>
            <a:ext cx="4953000" cy="49530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200" b="1" dirty="0" smtClean="0">
                <a:latin typeface="Cambria" panose="02040503050406030204" pitchFamily="18" charset="0"/>
              </a:rPr>
              <a:t>Module Coordinator</a:t>
            </a:r>
            <a:endParaRPr lang="en-US" sz="2200" b="1" dirty="0">
              <a:latin typeface="Cambria" panose="02040503050406030204" pitchFamily="18" charset="0"/>
            </a:endParaRPr>
          </a:p>
        </p:txBody>
      </p:sp>
      <p:sp>
        <p:nvSpPr>
          <p:cNvPr id="7" name="Flowchart: Alternate Process 6"/>
          <p:cNvSpPr/>
          <p:nvPr/>
        </p:nvSpPr>
        <p:spPr>
          <a:xfrm>
            <a:off x="3028950" y="3771900"/>
            <a:ext cx="4953000" cy="495300"/>
          </a:xfrm>
          <a:prstGeom prst="flowChartAlternateProcess">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200" dirty="0" smtClean="0">
                <a:latin typeface="Cambria" panose="02040503050406030204" pitchFamily="18" charset="0"/>
              </a:rPr>
              <a:t>Programme Assessment Committee</a:t>
            </a:r>
            <a:endParaRPr lang="en-US" sz="2200" dirty="0">
              <a:latin typeface="Cambria" panose="02040503050406030204" pitchFamily="18" charset="0"/>
            </a:endParaRPr>
          </a:p>
        </p:txBody>
      </p:sp>
      <p:sp>
        <p:nvSpPr>
          <p:cNvPr id="8" name="Flowchart: Alternate Process 7"/>
          <p:cNvSpPr/>
          <p:nvPr/>
        </p:nvSpPr>
        <p:spPr>
          <a:xfrm>
            <a:off x="3028950" y="3009900"/>
            <a:ext cx="4953000" cy="49530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200" dirty="0" smtClean="0">
                <a:latin typeface="Cambria" panose="02040503050406030204" pitchFamily="18" charset="0"/>
              </a:rPr>
              <a:t>Programme Coordinator</a:t>
            </a:r>
            <a:endParaRPr lang="en-US" sz="2200" dirty="0">
              <a:latin typeface="Cambria" panose="02040503050406030204" pitchFamily="18" charset="0"/>
            </a:endParaRPr>
          </a:p>
        </p:txBody>
      </p:sp>
      <p:sp>
        <p:nvSpPr>
          <p:cNvPr id="9" name="Flowchart: Alternate Process 8"/>
          <p:cNvSpPr/>
          <p:nvPr/>
        </p:nvSpPr>
        <p:spPr>
          <a:xfrm>
            <a:off x="2971800" y="4533900"/>
            <a:ext cx="4953000" cy="495300"/>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200" dirty="0" smtClean="0">
                <a:latin typeface="Cambria" panose="02040503050406030204" pitchFamily="18" charset="0"/>
              </a:rPr>
              <a:t>Department Advisory Board </a:t>
            </a:r>
            <a:endParaRPr lang="en-US" sz="2200" dirty="0">
              <a:latin typeface="Cambria" panose="02040503050406030204" pitchFamily="18" charset="0"/>
            </a:endParaRPr>
          </a:p>
        </p:txBody>
      </p:sp>
      <p:sp>
        <p:nvSpPr>
          <p:cNvPr id="10" name="Flowchart: Alternate Process 9"/>
          <p:cNvSpPr/>
          <p:nvPr/>
        </p:nvSpPr>
        <p:spPr>
          <a:xfrm>
            <a:off x="2971800" y="5295900"/>
            <a:ext cx="4953000" cy="495300"/>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200" dirty="0" smtClean="0">
                <a:latin typeface="Cambria" panose="02040503050406030204" pitchFamily="18" charset="0"/>
              </a:rPr>
              <a:t>Internal Quality Assurance Cell (IQAC)</a:t>
            </a:r>
            <a:endParaRPr lang="en-US" sz="2200" dirty="0">
              <a:latin typeface="Cambria" panose="02040503050406030204" pitchFamily="18" charset="0"/>
            </a:endParaRPr>
          </a:p>
        </p:txBody>
      </p:sp>
    </p:spTree>
    <p:extLst>
      <p:ext uri="{BB962C8B-B14F-4D97-AF65-F5344CB8AC3E}">
        <p14:creationId xmlns:p14="http://schemas.microsoft.com/office/powerpoint/2010/main" val="377200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609600"/>
          </a:xfrm>
        </p:spPr>
        <p:txBody>
          <a:bodyPr anchor="ctr">
            <a:noAutofit/>
          </a:bodyPr>
          <a:lstStyle/>
          <a:p>
            <a:pPr algn="just"/>
            <a:r>
              <a:rPr lang="en-US" sz="3000" b="1" dirty="0" smtClean="0">
                <a:solidFill>
                  <a:srgbClr val="FF0000"/>
                </a:solidFill>
                <a:effectLst/>
                <a:latin typeface="Bookman Old Style" panose="02050604050505020204" pitchFamily="18" charset="0"/>
                <a:cs typeface="Times New Roman" panose="02020603050405020304" pitchFamily="18" charset="0"/>
              </a:rPr>
              <a:t>Vision and </a:t>
            </a:r>
            <a:r>
              <a:rPr lang="en-US" sz="3000" b="1" dirty="0">
                <a:solidFill>
                  <a:srgbClr val="FF0000"/>
                </a:solidFill>
                <a:effectLst/>
                <a:latin typeface="Bookman Old Style" panose="02050604050505020204" pitchFamily="18" charset="0"/>
                <a:cs typeface="Times New Roman" panose="02020603050405020304" pitchFamily="18" charset="0"/>
              </a:rPr>
              <a:t>Mission Statements</a:t>
            </a:r>
          </a:p>
        </p:txBody>
      </p:sp>
      <p:sp>
        <p:nvSpPr>
          <p:cNvPr id="3" name="Subtitle 2"/>
          <p:cNvSpPr>
            <a:spLocks noGrp="1"/>
          </p:cNvSpPr>
          <p:nvPr>
            <p:ph type="subTitle" idx="1"/>
          </p:nvPr>
        </p:nvSpPr>
        <p:spPr>
          <a:xfrm>
            <a:off x="1295400" y="1219200"/>
            <a:ext cx="8305800" cy="4038600"/>
          </a:xfrm>
        </p:spPr>
        <p:txBody>
          <a:bodyPr>
            <a:noAutofit/>
          </a:bodyPr>
          <a:lstStyle/>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Statements </a:t>
            </a:r>
            <a:r>
              <a:rPr lang="en-US" dirty="0">
                <a:solidFill>
                  <a:srgbClr val="0000FF"/>
                </a:solidFill>
                <a:latin typeface="Times New Roman" panose="02020603050405020304" pitchFamily="18" charset="0"/>
                <a:cs typeface="Times New Roman" panose="02020603050405020304" pitchFamily="18" charset="0"/>
              </a:rPr>
              <a:t>help in defining aspirations and to remain focused</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Should </a:t>
            </a:r>
            <a:r>
              <a:rPr lang="en-US" dirty="0">
                <a:solidFill>
                  <a:srgbClr val="0000FF"/>
                </a:solidFill>
                <a:latin typeface="Times New Roman" panose="02020603050405020304" pitchFamily="18" charset="0"/>
                <a:cs typeface="Times New Roman" panose="02020603050405020304" pitchFamily="18" charset="0"/>
              </a:rPr>
              <a:t>be written in a simple language, easy to communicate and should define objectives which present near future of the Institute</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Vision </a:t>
            </a:r>
            <a:r>
              <a:rPr lang="en-US" dirty="0">
                <a:solidFill>
                  <a:srgbClr val="0000FF"/>
                </a:solidFill>
                <a:latin typeface="Times New Roman" panose="02020603050405020304" pitchFamily="18" charset="0"/>
                <a:cs typeface="Times New Roman" panose="02020603050405020304" pitchFamily="18" charset="0"/>
              </a:rPr>
              <a:t>statement is dream of where one wants the Institute to be and inspires all the stake holders</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Mission </a:t>
            </a:r>
            <a:r>
              <a:rPr lang="en-US" dirty="0">
                <a:solidFill>
                  <a:srgbClr val="0000FF"/>
                </a:solidFill>
                <a:latin typeface="Times New Roman" panose="02020603050405020304" pitchFamily="18" charset="0"/>
                <a:cs typeface="Times New Roman" panose="02020603050405020304" pitchFamily="18" charset="0"/>
              </a:rPr>
              <a:t>statements are actionable statements that guide the stake holders to act</a:t>
            </a: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025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4" y="381000"/>
            <a:ext cx="8356600" cy="838200"/>
          </a:xfrm>
        </p:spPr>
        <p:txBody>
          <a:bodyPr anchor="ctr">
            <a:noAutofit/>
          </a:bodyPr>
          <a:lstStyle/>
          <a:p>
            <a:pPr algn="just"/>
            <a:r>
              <a:rPr lang="en-US" sz="3000" b="1" dirty="0">
                <a:solidFill>
                  <a:srgbClr val="FF0000"/>
                </a:solidFill>
                <a:effectLst/>
                <a:latin typeface="Bookman Old Style" panose="02050604050505020204" pitchFamily="18" charset="0"/>
                <a:cs typeface="Times New Roman" panose="02020603050405020304" pitchFamily="18" charset="0"/>
              </a:rPr>
              <a:t>How to formulate Vision and Mission Statements</a:t>
            </a:r>
          </a:p>
        </p:txBody>
      </p:sp>
      <p:sp>
        <p:nvSpPr>
          <p:cNvPr id="3" name="Subtitle 2"/>
          <p:cNvSpPr>
            <a:spLocks noGrp="1"/>
          </p:cNvSpPr>
          <p:nvPr>
            <p:ph type="subTitle" idx="1"/>
          </p:nvPr>
        </p:nvSpPr>
        <p:spPr>
          <a:xfrm>
            <a:off x="1295400" y="1447800"/>
            <a:ext cx="8305800" cy="4267200"/>
          </a:xfrm>
        </p:spPr>
        <p:txBody>
          <a:bodyPr>
            <a:noAutofit/>
          </a:bodyPr>
          <a:lstStyle/>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Bottoms </a:t>
            </a:r>
            <a:r>
              <a:rPr lang="en-US" dirty="0">
                <a:solidFill>
                  <a:srgbClr val="0000FF"/>
                </a:solidFill>
                <a:latin typeface="Times New Roman" panose="02020603050405020304" pitchFamily="18" charset="0"/>
                <a:cs typeface="Times New Roman" panose="02020603050405020304" pitchFamily="18" charset="0"/>
              </a:rPr>
              <a:t>up approach</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Involve </a:t>
            </a:r>
            <a:r>
              <a:rPr lang="en-US" dirty="0">
                <a:solidFill>
                  <a:srgbClr val="0000FF"/>
                </a:solidFill>
                <a:latin typeface="Times New Roman" panose="02020603050405020304" pitchFamily="18" charset="0"/>
                <a:cs typeface="Times New Roman" panose="02020603050405020304" pitchFamily="18" charset="0"/>
              </a:rPr>
              <a:t>all stakeholders</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Discussion</a:t>
            </a:r>
            <a:r>
              <a:rPr lang="en-US" dirty="0">
                <a:solidFill>
                  <a:srgbClr val="0000FF"/>
                </a:solidFill>
                <a:latin typeface="Times New Roman" panose="02020603050405020304" pitchFamily="18" charset="0"/>
                <a:cs typeface="Times New Roman" panose="02020603050405020304" pitchFamily="18" charset="0"/>
              </a:rPr>
              <a:t>, Brain storming</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Gap </a:t>
            </a:r>
            <a:r>
              <a:rPr lang="en-US" dirty="0">
                <a:solidFill>
                  <a:srgbClr val="0000FF"/>
                </a:solidFill>
                <a:latin typeface="Times New Roman" panose="02020603050405020304" pitchFamily="18" charset="0"/>
                <a:cs typeface="Times New Roman" panose="02020603050405020304" pitchFamily="18" charset="0"/>
              </a:rPr>
              <a:t>analysis or SWOT analysis</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Challenges </a:t>
            </a:r>
            <a:r>
              <a:rPr lang="en-US" dirty="0">
                <a:solidFill>
                  <a:srgbClr val="0000FF"/>
                </a:solidFill>
                <a:latin typeface="Times New Roman" panose="02020603050405020304" pitchFamily="18" charset="0"/>
                <a:cs typeface="Times New Roman" panose="02020603050405020304" pitchFamily="18" charset="0"/>
              </a:rPr>
              <a:t>before the institute</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What </a:t>
            </a:r>
            <a:r>
              <a:rPr lang="en-US" dirty="0">
                <a:solidFill>
                  <a:srgbClr val="0000FF"/>
                </a:solidFill>
                <a:latin typeface="Times New Roman" panose="02020603050405020304" pitchFamily="18" charset="0"/>
                <a:cs typeface="Times New Roman" panose="02020603050405020304" pitchFamily="18" charset="0"/>
              </a:rPr>
              <a:t>are the immediate and long term goals</a:t>
            </a: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Evolve Vision and Mission </a:t>
            </a:r>
            <a:r>
              <a:rPr lang="en-US" dirty="0">
                <a:solidFill>
                  <a:srgbClr val="0000FF"/>
                </a:solidFill>
                <a:latin typeface="Times New Roman" panose="02020603050405020304" pitchFamily="18" charset="0"/>
                <a:cs typeface="Times New Roman" panose="02020603050405020304" pitchFamily="18" charset="0"/>
              </a:rPr>
              <a:t>statements based on </a:t>
            </a:r>
            <a:r>
              <a:rPr lang="en-US" dirty="0" smtClean="0">
                <a:solidFill>
                  <a:srgbClr val="0000FF"/>
                </a:solidFill>
                <a:latin typeface="Times New Roman" panose="02020603050405020304" pitchFamily="18" charset="0"/>
                <a:cs typeface="Times New Roman" panose="02020603050405020304" pitchFamily="18" charset="0"/>
              </a:rPr>
              <a:t>these discussions</a:t>
            </a:r>
            <a:endParaRPr lang="en-US" dirty="0">
              <a:solidFill>
                <a:srgbClr val="0000FF"/>
              </a:solidFill>
              <a:latin typeface="Times New Roman" panose="02020603050405020304" pitchFamily="18" charset="0"/>
              <a:cs typeface="Times New Roman" panose="02020603050405020304" pitchFamily="18" charset="0"/>
            </a:endParaRPr>
          </a:p>
          <a:p>
            <a:pPr marL="484187" indent="-457200" algn="just">
              <a:buClr>
                <a:srgbClr val="0000FF"/>
              </a:buClr>
              <a:buFont typeface="Symbol" panose="05050102010706020507" pitchFamily="18" charset="2"/>
              <a:buChar char="·"/>
            </a:pPr>
            <a:r>
              <a:rPr lang="en-US" dirty="0" smtClean="0">
                <a:solidFill>
                  <a:srgbClr val="0000FF"/>
                </a:solidFill>
                <a:latin typeface="Times New Roman" panose="02020603050405020304" pitchFamily="18" charset="0"/>
                <a:cs typeface="Times New Roman" panose="02020603050405020304" pitchFamily="18" charset="0"/>
              </a:rPr>
              <a:t>Strategic </a:t>
            </a:r>
            <a:r>
              <a:rPr lang="en-US" dirty="0">
                <a:solidFill>
                  <a:srgbClr val="0000FF"/>
                </a:solidFill>
                <a:latin typeface="Times New Roman" panose="02020603050405020304" pitchFamily="18" charset="0"/>
                <a:cs typeface="Times New Roman" panose="02020603050405020304" pitchFamily="18" charset="0"/>
              </a:rPr>
              <a:t>plan</a:t>
            </a:r>
          </a:p>
        </p:txBody>
      </p:sp>
      <p:sp>
        <p:nvSpPr>
          <p:cNvPr id="5" name="Subtitle 2"/>
          <p:cNvSpPr txBox="1">
            <a:spLocks/>
          </p:cNvSpPr>
          <p:nvPr/>
        </p:nvSpPr>
        <p:spPr>
          <a:xfrm>
            <a:off x="1447800" y="4267200"/>
            <a:ext cx="8305800" cy="2438400"/>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buClrTx/>
            </a:pPr>
            <a:endParaRPr lang="en-US"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27096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2074</TotalTime>
  <Words>5234</Words>
  <Application>Microsoft Office PowerPoint</Application>
  <PresentationFormat>A4 Paper (210x297 mm)</PresentationFormat>
  <Paragraphs>2165</Paragraphs>
  <Slides>61</Slides>
  <Notes>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Solstice</vt:lpstr>
      <vt:lpstr>Key Components of OBE and Accreditation - Vision, Mission, Program Educational Objectives, Graduate Attributes and Program Outcomes.                                                                                             </vt:lpstr>
      <vt:lpstr>Outcomes Based  Education</vt:lpstr>
      <vt:lpstr>Why Outcome Based Accreditation</vt:lpstr>
      <vt:lpstr>Accreditation Criteria (OBE)</vt:lpstr>
      <vt:lpstr>PowerPoint Presentation</vt:lpstr>
      <vt:lpstr>The OBE Framework</vt:lpstr>
      <vt:lpstr>Administrative System for Implementation of OBE</vt:lpstr>
      <vt:lpstr>Vision and Mission Statements</vt:lpstr>
      <vt:lpstr>How to formulate Vision and Mission Statements</vt:lpstr>
      <vt:lpstr>Vision and Mission Statements</vt:lpstr>
      <vt:lpstr>Corrected Vision and Mission Statements</vt:lpstr>
      <vt:lpstr>Department Vision and Mission Statements (Sample)</vt:lpstr>
      <vt:lpstr>Program Educational Objective-PEO</vt:lpstr>
      <vt:lpstr>PEOs (Samples)</vt:lpstr>
      <vt:lpstr>(Samples 2 - Civil Engineering) </vt:lpstr>
      <vt:lpstr>Processes for PEOs</vt:lpstr>
      <vt:lpstr>Program Outcomes</vt:lpstr>
      <vt:lpstr>Program Outcomes (POs)</vt:lpstr>
      <vt:lpstr>Conti…</vt:lpstr>
      <vt:lpstr>Conti…</vt:lpstr>
      <vt:lpstr>PROGRAM SPECIFIC OUTCOMES (PSO)</vt:lpstr>
      <vt:lpstr>PowerPoint Presentation</vt:lpstr>
      <vt:lpstr>PowerPoint Presentation</vt:lpstr>
      <vt:lpstr>PowerPoint Presentation</vt:lpstr>
      <vt:lpstr>PO 1-5 </vt:lpstr>
      <vt:lpstr>PowerPoint Presentation</vt:lpstr>
      <vt:lpstr>Complex Engineering Problem-CEP </vt:lpstr>
      <vt:lpstr>Course Outcomes (COs)</vt:lpstr>
      <vt:lpstr>Course Outcomes</vt:lpstr>
      <vt:lpstr>PowerPoint Presentation</vt:lpstr>
      <vt:lpstr>Comparison</vt:lpstr>
      <vt:lpstr>Structure of Course Outcomes: </vt:lpstr>
      <vt:lpstr>Course Title: Strength of Materials </vt:lpstr>
      <vt:lpstr>It is one or more processes that identify, collect, and prepare data to evaluate the achievement of Course Outcomes and Program Outcomes</vt:lpstr>
      <vt:lpstr>CO-PO Relationship</vt:lpstr>
      <vt:lpstr>CO-PO Relationship</vt:lpstr>
      <vt:lpstr>PowerPoint Presentation</vt:lpstr>
      <vt:lpstr>PowerPoint Presentation</vt:lpstr>
      <vt:lpstr>Contd.,</vt:lpstr>
      <vt:lpstr>PO1: Engineering Knowledge: Apply the knowledge of mathematics, science, engineering fundamentals, and an engineering specialization to the solution of complex engineering problems </vt:lpstr>
      <vt:lpstr>PowerPoint Presentation</vt:lpstr>
      <vt:lpstr>PO2:Problem Analysis: Identify, formulate, review research literature, and analyze complex engineering problems reaching substantiated conclusions using first principles of mathematics, natural sciences, and engineering sciences.  </vt:lpstr>
      <vt:lpstr>PowerPoint Presentation</vt:lpstr>
      <vt:lpstr>PO3: Design/Development of Solutions: Design solutions for complex  engineering problems and design system components or processes that meet  the specified needs with appropriate consideration for the public health and  safety, and the cultural, societal, and environmental considerations. </vt:lpstr>
      <vt:lpstr>PowerPoint Presentation</vt:lpstr>
      <vt:lpstr>COs (Summary)</vt:lpstr>
      <vt:lpstr>Example of CO-attainment for a course</vt:lpstr>
      <vt:lpstr>Example of CO-attainment for a course</vt:lpstr>
      <vt:lpstr>Example of CO-attainment for a course</vt:lpstr>
      <vt:lpstr>Example of CO-attainment for a course</vt:lpstr>
      <vt:lpstr>Example of CO-attainment for a course</vt:lpstr>
      <vt:lpstr>CO Attainment</vt:lpstr>
      <vt:lpstr>PO Attainment – Example..</vt:lpstr>
      <vt:lpstr>Attainment of Pos:</vt:lpstr>
      <vt:lpstr>Contd…</vt:lpstr>
      <vt:lpstr>PowerPoint Presentation</vt:lpstr>
      <vt:lpstr>PowerPoint Presentation</vt:lpstr>
      <vt:lpstr>PowerPoint Presentation</vt:lpstr>
      <vt:lpstr>PO Attainment </vt:lpstr>
      <vt:lpstr>Continuous Improvement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 Based Accreditation, and  NBA Processes</dc:title>
  <dc:creator>Admin</dc:creator>
  <cp:lastModifiedBy>admin</cp:lastModifiedBy>
  <cp:revision>533</cp:revision>
  <dcterms:created xsi:type="dcterms:W3CDTF">2015-09-22T08:07:09Z</dcterms:created>
  <dcterms:modified xsi:type="dcterms:W3CDTF">2017-11-24T06:50:33Z</dcterms:modified>
</cp:coreProperties>
</file>